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75"/>
  </p:notesMasterIdLst>
  <p:sldIdLst>
    <p:sldId id="473" r:id="rId2"/>
    <p:sldId id="311" r:id="rId3"/>
    <p:sldId id="257" r:id="rId4"/>
    <p:sldId id="260" r:id="rId5"/>
    <p:sldId id="261" r:id="rId6"/>
    <p:sldId id="312" r:id="rId7"/>
    <p:sldId id="269" r:id="rId8"/>
    <p:sldId id="270" r:id="rId9"/>
    <p:sldId id="272" r:id="rId10"/>
    <p:sldId id="273" r:id="rId11"/>
    <p:sldId id="457" r:id="rId12"/>
    <p:sldId id="280" r:id="rId13"/>
    <p:sldId id="276" r:id="rId14"/>
    <p:sldId id="313" r:id="rId15"/>
    <p:sldId id="282" r:id="rId16"/>
    <p:sldId id="283" r:id="rId17"/>
    <p:sldId id="284" r:id="rId18"/>
    <p:sldId id="285" r:id="rId19"/>
    <p:sldId id="286" r:id="rId20"/>
    <p:sldId id="315" r:id="rId21"/>
    <p:sldId id="316" r:id="rId22"/>
    <p:sldId id="317" r:id="rId23"/>
    <p:sldId id="318" r:id="rId24"/>
    <p:sldId id="314" r:id="rId25"/>
    <p:sldId id="289" r:id="rId26"/>
    <p:sldId id="296" r:id="rId27"/>
    <p:sldId id="290" r:id="rId28"/>
    <p:sldId id="294" r:id="rId29"/>
    <p:sldId id="292" r:id="rId30"/>
    <p:sldId id="297" r:id="rId31"/>
    <p:sldId id="295" r:id="rId32"/>
    <p:sldId id="299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19" r:id="rId41"/>
    <p:sldId id="340" r:id="rId42"/>
    <p:sldId id="341" r:id="rId43"/>
    <p:sldId id="342" r:id="rId44"/>
    <p:sldId id="355" r:id="rId45"/>
    <p:sldId id="360" r:id="rId46"/>
    <p:sldId id="469" r:id="rId47"/>
    <p:sldId id="458" r:id="rId48"/>
    <p:sldId id="463" r:id="rId49"/>
    <p:sldId id="361" r:id="rId50"/>
    <p:sldId id="364" r:id="rId51"/>
    <p:sldId id="368" r:id="rId52"/>
    <p:sldId id="464" r:id="rId53"/>
    <p:sldId id="465" r:id="rId54"/>
    <p:sldId id="466" r:id="rId55"/>
    <p:sldId id="467" r:id="rId56"/>
    <p:sldId id="468" r:id="rId57"/>
    <p:sldId id="472" r:id="rId58"/>
    <p:sldId id="471" r:id="rId59"/>
    <p:sldId id="442" r:id="rId60"/>
    <p:sldId id="443" r:id="rId61"/>
    <p:sldId id="445" r:id="rId62"/>
    <p:sldId id="446" r:id="rId63"/>
    <p:sldId id="447" r:id="rId64"/>
    <p:sldId id="452" r:id="rId65"/>
    <p:sldId id="455" r:id="rId66"/>
    <p:sldId id="333" r:id="rId67"/>
    <p:sldId id="326" r:id="rId68"/>
    <p:sldId id="327" r:id="rId69"/>
    <p:sldId id="328" r:id="rId70"/>
    <p:sldId id="329" r:id="rId71"/>
    <p:sldId id="330" r:id="rId72"/>
    <p:sldId id="331" r:id="rId73"/>
    <p:sldId id="332" r:id="rId74"/>
  </p:sldIdLst>
  <p:sldSz cx="9144000" cy="7023100"/>
  <p:notesSz cx="9144000" cy="51435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32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>
      <p:cViewPr varScale="1">
        <p:scale>
          <a:sx n="114" d="100"/>
          <a:sy n="114" d="100"/>
        </p:scale>
        <p:origin x="2104" y="152"/>
      </p:cViewPr>
      <p:guideLst>
        <p:guide orient="horz" pos="3932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C55C1E-92FA-8E4C-8E70-2FA2CE0BED8F}" type="datetimeFigureOut">
              <a:rPr lang="es-ES" smtClean="0"/>
              <a:t>4/3/21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316288" y="385763"/>
            <a:ext cx="2511425" cy="19288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4884738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5180013" y="4884738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6CA9FE-2237-D643-8477-616DEFDE412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260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6CA9FE-2237-D643-8477-616DEFDE4125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320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316288" y="385763"/>
            <a:ext cx="2511425" cy="1928812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Machine </a:t>
            </a:r>
            <a:r>
              <a:rPr lang="es-E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Learning</a:t>
            </a:r>
            <a:r>
              <a:rPr lang="es-E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es una disciplina científica del ámbito de la Inteligencia Artificial que crea sistemas que aprenden automáticamente. </a:t>
            </a:r>
            <a:r>
              <a:rPr lang="es-ES" sz="1200" b="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Aprender</a:t>
            </a:r>
            <a:r>
              <a:rPr lang="es-E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en este contexto quiere decir identificar patrones complejos en millones de datos. </a:t>
            </a:r>
            <a:r>
              <a:rPr lang="es-ES" sz="1200" b="1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máquina que realmente aprende es un algoritmo</a:t>
            </a:r>
            <a:r>
              <a:rPr lang="es-E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que revisa los datos y es capaz de predecir comportamientos futuros. </a:t>
            </a:r>
            <a:r>
              <a:rPr lang="es-ES" sz="1200" b="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Automáticamente</a:t>
            </a:r>
            <a:r>
              <a:rPr lang="es-E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también en este contexto, implica que estos sistemas se mejoran de forma autónoma con el tiempo, sin </a:t>
            </a:r>
            <a:r>
              <a:rPr lang="es-E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intervención humana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6CA9FE-2237-D643-8477-616DEFDE4125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9653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6CA9FE-2237-D643-8477-616DEFDE4125}" type="slidenum">
              <a:rPr lang="es-ES" smtClean="0"/>
              <a:t>71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5542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59562" y="1419906"/>
            <a:ext cx="8179645" cy="307777"/>
          </a:xfrm>
        </p:spPr>
        <p:txBody>
          <a:bodyPr lIns="0" tIns="0" rIns="0" bIns="0"/>
          <a:lstStyle>
            <a:lvl1pPr>
              <a:defRPr sz="2000" b="0" i="0">
                <a:solidFill>
                  <a:srgbClr val="254356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048000" y="6483354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81000" y="6483354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3/4/21</a:t>
            </a:fld>
            <a:endParaRPr lang="en-US"/>
          </a:p>
        </p:txBody>
      </p:sp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404124" y="768355"/>
            <a:ext cx="8587476" cy="538609"/>
          </a:xfrm>
        </p:spPr>
        <p:txBody>
          <a:bodyPr vert="horz"/>
          <a:lstStyle/>
          <a:p>
            <a:r>
              <a:rPr lang="es-ES_tradnl" dirty="0"/>
              <a:t>Clic para editar 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68406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3/4/21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24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3/4/21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331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365" y="692150"/>
            <a:ext cx="9141287" cy="5105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8" y="506201"/>
            <a:ext cx="4175995" cy="39504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1216" y="1535968"/>
            <a:ext cx="7541568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779213"/>
            <a:ext cx="6400800" cy="592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971800" y="6559554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81000" y="6559554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3/4/21</a:t>
            </a:fld>
            <a:endParaRPr lang="en-US"/>
          </a:p>
        </p:txBody>
      </p:sp>
      <p:pic>
        <p:nvPicPr>
          <p:cNvPr id="9" name="Imagen 8" descr="sklear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6165850"/>
            <a:ext cx="8572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372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216405" y="6232600"/>
            <a:ext cx="185160" cy="276998"/>
          </a:xfrm>
          <a:prstGeom prst="rect">
            <a:avLst/>
          </a:prstGeom>
        </p:spPr>
        <p:txBody>
          <a:bodyPr/>
          <a:lstStyle/>
          <a:p>
            <a:pPr marL="18720">
              <a:spcBef>
                <a:spcPts val="4"/>
              </a:spcBef>
            </a:pPr>
            <a:endParaRPr lang="tr-TR" spc="4" dirty="0"/>
          </a:p>
        </p:txBody>
      </p:sp>
      <p:sp>
        <p:nvSpPr>
          <p:cNvPr id="10" name="Holder 3"/>
          <p:cNvSpPr>
            <a:spLocks noGrp="1"/>
          </p:cNvSpPr>
          <p:nvPr>
            <p:ph type="body" idx="1"/>
          </p:nvPr>
        </p:nvSpPr>
        <p:spPr>
          <a:xfrm>
            <a:off x="762008" y="1606550"/>
            <a:ext cx="8179645" cy="369332"/>
          </a:xfrm>
        </p:spPr>
        <p:txBody>
          <a:bodyPr lIns="0" tIns="0" rIns="0" bIns="0"/>
          <a:lstStyle>
            <a:lvl1pPr>
              <a:defRPr sz="2400" b="0" i="0">
                <a:solidFill>
                  <a:srgbClr val="254356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11" name="Holder 4"/>
          <p:cNvSpPr>
            <a:spLocks noGrp="1"/>
          </p:cNvSpPr>
          <p:nvPr>
            <p:ph type="ftr" sz="quarter" idx="5"/>
          </p:nvPr>
        </p:nvSpPr>
        <p:spPr>
          <a:xfrm>
            <a:off x="3048000" y="6483354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12" name="Holder 5"/>
          <p:cNvSpPr>
            <a:spLocks noGrp="1"/>
          </p:cNvSpPr>
          <p:nvPr>
            <p:ph type="dt" sz="half" idx="6"/>
          </p:nvPr>
        </p:nvSpPr>
        <p:spPr>
          <a:xfrm>
            <a:off x="381000" y="6483354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3/4/21</a:t>
            </a:fld>
            <a:endParaRPr lang="en-US"/>
          </a:p>
        </p:txBody>
      </p:sp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556524" y="768355"/>
            <a:ext cx="8587476" cy="538609"/>
          </a:xfrm>
        </p:spPr>
        <p:txBody>
          <a:bodyPr vert="horz"/>
          <a:lstStyle/>
          <a:p>
            <a:r>
              <a:rPr lang="es-ES_tradnl" dirty="0"/>
              <a:t>Clic para editar 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33451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606554"/>
            <a:ext cx="3733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222222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48200" y="1530350"/>
            <a:ext cx="3977640" cy="592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032760" y="6635753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381000" y="663575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3/4/21</a:t>
            </a:fld>
            <a:endParaRPr lang="en-US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404124" y="768355"/>
            <a:ext cx="8587476" cy="538609"/>
          </a:xfrm>
        </p:spPr>
        <p:txBody>
          <a:bodyPr vert="horz"/>
          <a:lstStyle/>
          <a:p>
            <a:r>
              <a:rPr lang="es-ES_tradnl" dirty="0"/>
              <a:t>Clic para editar 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87159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032760" y="6635753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381000" y="663575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3/4/21</a:t>
            </a:fld>
            <a:endParaRPr lang="en-US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04124" y="768355"/>
            <a:ext cx="8587476" cy="538609"/>
          </a:xfrm>
        </p:spPr>
        <p:txBody>
          <a:bodyPr vert="horz"/>
          <a:lstStyle/>
          <a:p>
            <a:r>
              <a:rPr lang="es-ES_tradnl" dirty="0"/>
              <a:t>Clic para editar 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9080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k object 17"/>
          <p:cNvSpPr/>
          <p:nvPr/>
        </p:nvSpPr>
        <p:spPr>
          <a:xfrm>
            <a:off x="8" y="506201"/>
            <a:ext cx="4175995" cy="3950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032760" y="6635753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381000" y="663575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3/4/21</a:t>
            </a:fld>
            <a:endParaRPr lang="en-US"/>
          </a:p>
        </p:txBody>
      </p:sp>
      <p:sp>
        <p:nvSpPr>
          <p:cNvPr id="9" name="bk object 16"/>
          <p:cNvSpPr/>
          <p:nvPr userDrawn="1"/>
        </p:nvSpPr>
        <p:spPr>
          <a:xfrm>
            <a:off x="1365" y="692150"/>
            <a:ext cx="9141287" cy="3352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bk object 16"/>
          <p:cNvSpPr/>
          <p:nvPr userDrawn="1"/>
        </p:nvSpPr>
        <p:spPr>
          <a:xfrm>
            <a:off x="1365" y="692151"/>
            <a:ext cx="9142643" cy="2743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bk object 17"/>
          <p:cNvSpPr/>
          <p:nvPr userDrawn="1"/>
        </p:nvSpPr>
        <p:spPr>
          <a:xfrm>
            <a:off x="8" y="506201"/>
            <a:ext cx="4175995" cy="3950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Holder 2"/>
          <p:cNvSpPr>
            <a:spLocks noGrp="1"/>
          </p:cNvSpPr>
          <p:nvPr>
            <p:ph type="ctrTitle" hasCustomPrompt="1"/>
          </p:nvPr>
        </p:nvSpPr>
        <p:spPr>
          <a:xfrm>
            <a:off x="801216" y="1535968"/>
            <a:ext cx="7541568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s-ES_tradnl" dirty="0" err="1"/>
              <a:t>Lab</a:t>
            </a:r>
            <a:endParaRPr dirty="0"/>
          </a:p>
        </p:txBody>
      </p:sp>
      <p:sp>
        <p:nvSpPr>
          <p:cNvPr id="14" name="Holder 3"/>
          <p:cNvSpPr>
            <a:spLocks noGrp="1"/>
          </p:cNvSpPr>
          <p:nvPr>
            <p:ph type="subTitle" idx="4"/>
          </p:nvPr>
        </p:nvSpPr>
        <p:spPr>
          <a:xfrm>
            <a:off x="762000" y="4883150"/>
            <a:ext cx="6400800" cy="592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pic>
        <p:nvPicPr>
          <p:cNvPr id="15" name="Imagen 14" descr="sklear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6254750"/>
            <a:ext cx="8572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242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365" y="692150"/>
            <a:ext cx="9141287" cy="5105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8" y="506201"/>
            <a:ext cx="4175995" cy="39504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1216" y="1535968"/>
            <a:ext cx="7541568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779213"/>
            <a:ext cx="6400800" cy="592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971800" y="6559554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81000" y="6559554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3/4/21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57200" y="6026151"/>
            <a:ext cx="185160" cy="276998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 b="0" i="0">
                <a:solidFill>
                  <a:srgbClr val="1AAAF8"/>
                </a:solidFill>
                <a:latin typeface="Arial"/>
                <a:cs typeface="Arial"/>
              </a:defRPr>
            </a:lvl1pPr>
          </a:lstStyle>
          <a:p>
            <a:pPr marL="18720">
              <a:spcBef>
                <a:spcPts val="4"/>
              </a:spcBef>
            </a:pPr>
            <a:fld id="{81D60167-4931-47E6-BA6A-407CBD079E47}" type="slidenum">
              <a:rPr lang="tr-TR" spc="4" smtClean="0"/>
              <a:pPr marL="18720">
                <a:spcBef>
                  <a:spcPts val="4"/>
                </a:spcBef>
              </a:pPr>
              <a:t>‹Nº›</a:t>
            </a:fld>
            <a:endParaRPr lang="tr-TR" spc="4" dirty="0"/>
          </a:p>
        </p:txBody>
      </p:sp>
      <p:pic>
        <p:nvPicPr>
          <p:cNvPr id="10" name="Imagen 9" descr="sklear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6254750"/>
            <a:ext cx="8572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89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825659"/>
            <a:ext cx="7886700" cy="184665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699950"/>
            <a:ext cx="7886700" cy="36933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6635753"/>
            <a:ext cx="2103120" cy="276999"/>
          </a:xfrm>
        </p:spPr>
        <p:txBody>
          <a:bodyPr/>
          <a:lstStyle/>
          <a:p>
            <a:fld id="{C764DE79-268F-4C1A-8933-263129D2AF90}" type="datetimeFigureOut">
              <a:rPr lang="en-US" dirty="0"/>
              <a:t>3/4/21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32760" y="6635753"/>
            <a:ext cx="2926080" cy="2769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509375"/>
            <a:ext cx="2057400" cy="37391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110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3/4/21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531485"/>
            <a:ext cx="2103120" cy="35115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2061" y="762322"/>
            <a:ext cx="8739876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rgbClr val="1AAAF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98067" y="1419899"/>
            <a:ext cx="8179645" cy="592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50" b="0" i="0">
                <a:solidFill>
                  <a:srgbClr val="25435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032760" y="6635753"/>
            <a:ext cx="29260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81000" y="6635753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3/4/21</a:t>
            </a:fld>
            <a:endParaRPr lang="en-US"/>
          </a:p>
        </p:txBody>
      </p:sp>
      <p:sp>
        <p:nvSpPr>
          <p:cNvPr id="8" name="object 8"/>
          <p:cNvSpPr txBox="1"/>
          <p:nvPr userDrawn="1"/>
        </p:nvSpPr>
        <p:spPr>
          <a:xfrm>
            <a:off x="4408722" y="6630360"/>
            <a:ext cx="327212" cy="1917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z="1200" spc="-15" dirty="0">
                <a:latin typeface="Calibri"/>
                <a:cs typeface="Calibri"/>
              </a:rPr>
              <a:t>‹Nº›</a:t>
            </a:fld>
            <a:endParaRPr sz="1200" dirty="0">
              <a:latin typeface="Calibri"/>
              <a:cs typeface="Calibri"/>
            </a:endParaRPr>
          </a:p>
        </p:txBody>
      </p:sp>
      <p:pic>
        <p:nvPicPr>
          <p:cNvPr id="9" name="Imagen 8" descr="sklearn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6254750"/>
            <a:ext cx="8572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13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45597">
        <a:defRPr>
          <a:latin typeface="+mn-lt"/>
          <a:ea typeface="+mn-ea"/>
          <a:cs typeface="+mn-cs"/>
        </a:defRPr>
      </a:lvl2pPr>
      <a:lvl3pPr marL="691195">
        <a:defRPr>
          <a:latin typeface="+mn-lt"/>
          <a:ea typeface="+mn-ea"/>
          <a:cs typeface="+mn-cs"/>
        </a:defRPr>
      </a:lvl3pPr>
      <a:lvl4pPr marL="1036792">
        <a:defRPr>
          <a:latin typeface="+mn-lt"/>
          <a:ea typeface="+mn-ea"/>
          <a:cs typeface="+mn-cs"/>
        </a:defRPr>
      </a:lvl4pPr>
      <a:lvl5pPr marL="1382390">
        <a:defRPr>
          <a:latin typeface="+mn-lt"/>
          <a:ea typeface="+mn-ea"/>
          <a:cs typeface="+mn-cs"/>
        </a:defRPr>
      </a:lvl5pPr>
      <a:lvl6pPr marL="1727987">
        <a:defRPr>
          <a:latin typeface="+mn-lt"/>
          <a:ea typeface="+mn-ea"/>
          <a:cs typeface="+mn-cs"/>
        </a:defRPr>
      </a:lvl6pPr>
      <a:lvl7pPr marL="2073585">
        <a:defRPr>
          <a:latin typeface="+mn-lt"/>
          <a:ea typeface="+mn-ea"/>
          <a:cs typeface="+mn-cs"/>
        </a:defRPr>
      </a:lvl7pPr>
      <a:lvl8pPr marL="2419182">
        <a:defRPr>
          <a:latin typeface="+mn-lt"/>
          <a:ea typeface="+mn-ea"/>
          <a:cs typeface="+mn-cs"/>
        </a:defRPr>
      </a:lvl8pPr>
      <a:lvl9pPr marL="276478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45597">
        <a:defRPr>
          <a:latin typeface="+mn-lt"/>
          <a:ea typeface="+mn-ea"/>
          <a:cs typeface="+mn-cs"/>
        </a:defRPr>
      </a:lvl2pPr>
      <a:lvl3pPr marL="691195">
        <a:defRPr>
          <a:latin typeface="+mn-lt"/>
          <a:ea typeface="+mn-ea"/>
          <a:cs typeface="+mn-cs"/>
        </a:defRPr>
      </a:lvl3pPr>
      <a:lvl4pPr marL="1036792">
        <a:defRPr>
          <a:latin typeface="+mn-lt"/>
          <a:ea typeface="+mn-ea"/>
          <a:cs typeface="+mn-cs"/>
        </a:defRPr>
      </a:lvl4pPr>
      <a:lvl5pPr marL="1382390">
        <a:defRPr>
          <a:latin typeface="+mn-lt"/>
          <a:ea typeface="+mn-ea"/>
          <a:cs typeface="+mn-cs"/>
        </a:defRPr>
      </a:lvl5pPr>
      <a:lvl6pPr marL="1727987">
        <a:defRPr>
          <a:latin typeface="+mn-lt"/>
          <a:ea typeface="+mn-ea"/>
          <a:cs typeface="+mn-cs"/>
        </a:defRPr>
      </a:lvl6pPr>
      <a:lvl7pPr marL="2073585">
        <a:defRPr>
          <a:latin typeface="+mn-lt"/>
          <a:ea typeface="+mn-ea"/>
          <a:cs typeface="+mn-cs"/>
        </a:defRPr>
      </a:lvl7pPr>
      <a:lvl8pPr marL="2419182">
        <a:defRPr>
          <a:latin typeface="+mn-lt"/>
          <a:ea typeface="+mn-ea"/>
          <a:cs typeface="+mn-cs"/>
        </a:defRPr>
      </a:lvl8pPr>
      <a:lvl9pPr marL="276478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g"/><Relationship Id="rId7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6.png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image" Target="../media/image55.jp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image" Target="../media/image6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3.png"/><Relationship Id="rId7" Type="http://schemas.openxmlformats.org/officeDocument/2006/relationships/hyperlink" Target="http://scikit-learn.org/stable/modules/classes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cikit-learn.org/stable/user_guide.html" TargetMode="External"/><Relationship Id="rId5" Type="http://schemas.openxmlformats.org/officeDocument/2006/relationships/hyperlink" Target="http://scikit-learn.org/" TargetMode="External"/><Relationship Id="rId4" Type="http://schemas.openxmlformats.org/officeDocument/2006/relationships/image" Target="../media/image7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scipy.org/" TargetMode="External"/><Relationship Id="rId4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numpy.org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seaborn.pydata.org/)" TargetMode="External"/><Relationship Id="rId4" Type="http://schemas.openxmlformats.org/officeDocument/2006/relationships/hyperlink" Target="http://matplotlib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jpg"/><Relationship Id="rId7" Type="http://schemas.openxmlformats.org/officeDocument/2006/relationships/image" Target="../media/image8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87.jpg"/><Relationship Id="rId5" Type="http://schemas.openxmlformats.org/officeDocument/2006/relationships/image" Target="../media/image21.png"/><Relationship Id="rId10" Type="http://schemas.openxmlformats.org/officeDocument/2006/relationships/image" Target="../media/image86.png"/><Relationship Id="rId4" Type="http://schemas.openxmlformats.org/officeDocument/2006/relationships/image" Target="../media/image17.png"/><Relationship Id="rId9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3" Type="http://schemas.openxmlformats.org/officeDocument/2006/relationships/image" Target="../media/image90.png"/><Relationship Id="rId21" Type="http://schemas.openxmlformats.org/officeDocument/2006/relationships/image" Target="../media/image108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" Type="http://schemas.openxmlformats.org/officeDocument/2006/relationships/image" Target="../media/image6.png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19" Type="http://schemas.openxmlformats.org/officeDocument/2006/relationships/image" Target="../media/image106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1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4.jpg"/><Relationship Id="rId4" Type="http://schemas.openxmlformats.org/officeDocument/2006/relationships/image" Target="../media/image133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5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5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8.png"/><Relationship Id="rId4" Type="http://schemas.openxmlformats.org/officeDocument/2006/relationships/image" Target="../media/image1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0.jpg"/><Relationship Id="rId4" Type="http://schemas.openxmlformats.org/officeDocument/2006/relationships/image" Target="../media/image1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2" Type="http://schemas.openxmlformats.org/officeDocument/2006/relationships/image" Target="../media/image6.png"/><Relationship Id="rId16" Type="http://schemas.openxmlformats.org/officeDocument/2006/relationships/image" Target="../media/image1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5" Type="http://schemas.openxmlformats.org/officeDocument/2006/relationships/image" Target="../media/image15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Relationship Id="rId14" Type="http://schemas.openxmlformats.org/officeDocument/2006/relationships/image" Target="../media/image15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8.png"/><Relationship Id="rId18" Type="http://schemas.openxmlformats.org/officeDocument/2006/relationships/image" Target="../media/image147.png"/><Relationship Id="rId26" Type="http://schemas.openxmlformats.org/officeDocument/2006/relationships/image" Target="../media/image167.png"/><Relationship Id="rId3" Type="http://schemas.openxmlformats.org/officeDocument/2006/relationships/image" Target="../media/image141.png"/><Relationship Id="rId21" Type="http://schemas.openxmlformats.org/officeDocument/2006/relationships/image" Target="../media/image153.png"/><Relationship Id="rId7" Type="http://schemas.openxmlformats.org/officeDocument/2006/relationships/image" Target="../media/image145.png"/><Relationship Id="rId12" Type="http://schemas.openxmlformats.org/officeDocument/2006/relationships/image" Target="../media/image157.png"/><Relationship Id="rId17" Type="http://schemas.openxmlformats.org/officeDocument/2006/relationships/image" Target="../media/image162.png"/><Relationship Id="rId25" Type="http://schemas.openxmlformats.org/officeDocument/2006/relationships/image" Target="../media/image166.png"/><Relationship Id="rId2" Type="http://schemas.openxmlformats.org/officeDocument/2006/relationships/image" Target="../media/image6.png"/><Relationship Id="rId16" Type="http://schemas.openxmlformats.org/officeDocument/2006/relationships/image" Target="../media/image161.png"/><Relationship Id="rId20" Type="http://schemas.openxmlformats.org/officeDocument/2006/relationships/image" Target="../media/image163.png"/><Relationship Id="rId29" Type="http://schemas.openxmlformats.org/officeDocument/2006/relationships/image" Target="../media/image1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4.png"/><Relationship Id="rId11" Type="http://schemas.openxmlformats.org/officeDocument/2006/relationships/image" Target="../media/image156.png"/><Relationship Id="rId24" Type="http://schemas.openxmlformats.org/officeDocument/2006/relationships/image" Target="../media/image149.png"/><Relationship Id="rId5" Type="http://schemas.openxmlformats.org/officeDocument/2006/relationships/image" Target="../media/image143.png"/><Relationship Id="rId15" Type="http://schemas.openxmlformats.org/officeDocument/2006/relationships/image" Target="../media/image160.png"/><Relationship Id="rId23" Type="http://schemas.openxmlformats.org/officeDocument/2006/relationships/image" Target="../media/image165.png"/><Relationship Id="rId28" Type="http://schemas.openxmlformats.org/officeDocument/2006/relationships/image" Target="../media/image169.png"/><Relationship Id="rId10" Type="http://schemas.openxmlformats.org/officeDocument/2006/relationships/image" Target="../media/image155.png"/><Relationship Id="rId19" Type="http://schemas.openxmlformats.org/officeDocument/2006/relationships/image" Target="../media/image151.png"/><Relationship Id="rId31" Type="http://schemas.openxmlformats.org/officeDocument/2006/relationships/image" Target="../media/image154.png"/><Relationship Id="rId4" Type="http://schemas.openxmlformats.org/officeDocument/2006/relationships/image" Target="../media/image142.png"/><Relationship Id="rId9" Type="http://schemas.openxmlformats.org/officeDocument/2006/relationships/image" Target="../media/image150.png"/><Relationship Id="rId14" Type="http://schemas.openxmlformats.org/officeDocument/2006/relationships/image" Target="../media/image159.png"/><Relationship Id="rId22" Type="http://schemas.openxmlformats.org/officeDocument/2006/relationships/image" Target="../media/image164.png"/><Relationship Id="rId27" Type="http://schemas.openxmlformats.org/officeDocument/2006/relationships/image" Target="../media/image168.png"/><Relationship Id="rId30" Type="http://schemas.openxmlformats.org/officeDocument/2006/relationships/image" Target="../media/image17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12" Type="http://schemas.openxmlformats.org/officeDocument/2006/relationships/image" Target="../media/image19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199.png"/><Relationship Id="rId3" Type="http://schemas.openxmlformats.org/officeDocument/2006/relationships/image" Target="../media/image189.png"/><Relationship Id="rId7" Type="http://schemas.openxmlformats.org/officeDocument/2006/relationships/image" Target="../media/image194.png"/><Relationship Id="rId12" Type="http://schemas.openxmlformats.org/officeDocument/2006/relationships/image" Target="../media/image19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2.png"/><Relationship Id="rId11" Type="http://schemas.openxmlformats.org/officeDocument/2006/relationships/image" Target="../media/image198.png"/><Relationship Id="rId5" Type="http://schemas.openxmlformats.org/officeDocument/2006/relationships/image" Target="../media/image191.png"/><Relationship Id="rId15" Type="http://schemas.openxmlformats.org/officeDocument/2006/relationships/image" Target="../media/image201.png"/><Relationship Id="rId10" Type="http://schemas.openxmlformats.org/officeDocument/2006/relationships/image" Target="../media/image197.png"/><Relationship Id="rId4" Type="http://schemas.openxmlformats.org/officeDocument/2006/relationships/image" Target="../media/image190.png"/><Relationship Id="rId9" Type="http://schemas.openxmlformats.org/officeDocument/2006/relationships/image" Target="../media/image196.png"/><Relationship Id="rId14" Type="http://schemas.openxmlformats.org/officeDocument/2006/relationships/image" Target="../media/image20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jp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5" Type="http://schemas.openxmlformats.org/officeDocument/2006/relationships/image" Target="../media/image207.png"/><Relationship Id="rId10" Type="http://schemas.openxmlformats.org/officeDocument/2006/relationships/image" Target="../media/image212.jpg"/><Relationship Id="rId4" Type="http://schemas.openxmlformats.org/officeDocument/2006/relationships/image" Target="../media/image206.png"/><Relationship Id="rId9" Type="http://schemas.openxmlformats.org/officeDocument/2006/relationships/image" Target="../media/image211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scikit-learn.org/stable/auto_examples/classification/plot_classifier_comparison.html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/titanic/data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11" Type="http://schemas.openxmlformats.org/officeDocument/2006/relationships/image" Target="../media/image25.jp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CF55B0E8-84B9-0C48-92D7-7F51A2FA29C4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76200" y="2292350"/>
            <a:ext cx="8991600" cy="609600"/>
          </a:xfrm>
        </p:spPr>
        <p:txBody>
          <a:bodyPr/>
          <a:lstStyle/>
          <a:p>
            <a:r>
              <a:rPr lang="es-ES" sz="3600" dirty="0"/>
              <a:t>https://</a:t>
            </a:r>
            <a:r>
              <a:rPr lang="es-ES" sz="3600" dirty="0" err="1"/>
              <a:t>github.com</a:t>
            </a:r>
            <a:r>
              <a:rPr lang="es-ES" sz="3600" dirty="0"/>
              <a:t>/</a:t>
            </a:r>
            <a:r>
              <a:rPr lang="es-ES" sz="3600" dirty="0" err="1"/>
              <a:t>dchimeno</a:t>
            </a:r>
            <a:r>
              <a:rPr lang="es-ES" sz="3600" dirty="0"/>
              <a:t>/</a:t>
            </a:r>
            <a:r>
              <a:rPr lang="es-ES" sz="3600" dirty="0" err="1"/>
              <a:t>introduction_ml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4241117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25518" y="60313"/>
            <a:ext cx="1373505" cy="296662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103505">
              <a:lnSpc>
                <a:spcPts val="1030"/>
              </a:lnSpc>
              <a:spcBef>
                <a:spcPts val="235"/>
              </a:spcBef>
            </a:pP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APPLIED MACHINE  LEARNING IN</a:t>
            </a:r>
            <a:r>
              <a:rPr sz="950" spc="-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PYTHON</a:t>
            </a:r>
            <a:endParaRPr sz="950">
              <a:latin typeface="Georgia"/>
              <a:cs typeface="Georg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19" y="37457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19" y="224739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4124" y="768353"/>
            <a:ext cx="858747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9125" marR="5080" indent="-220979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Unsupervised learning: finding useful structure or  knowledge </a:t>
            </a:r>
            <a:r>
              <a:rPr sz="2400" dirty="0"/>
              <a:t>in </a:t>
            </a:r>
            <a:r>
              <a:rPr sz="2400" spc="-5" dirty="0"/>
              <a:t>data </a:t>
            </a:r>
            <a:r>
              <a:rPr sz="2400" dirty="0"/>
              <a:t>when </a:t>
            </a:r>
            <a:r>
              <a:rPr sz="2400" spc="-5" dirty="0"/>
              <a:t>no labels are</a:t>
            </a:r>
            <a:r>
              <a:rPr sz="2400" spc="-95" dirty="0"/>
              <a:t> </a:t>
            </a:r>
            <a:r>
              <a:rPr sz="2400" spc="-5" dirty="0"/>
              <a:t>available</a:t>
            </a:r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535940" y="1958801"/>
            <a:ext cx="3570604" cy="19216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48895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002546"/>
                </a:solidFill>
                <a:latin typeface="Arial"/>
                <a:cs typeface="Arial"/>
              </a:rPr>
              <a:t>Finding </a:t>
            </a:r>
            <a:r>
              <a:rPr sz="2000" b="1" dirty="0">
                <a:solidFill>
                  <a:srgbClr val="002546"/>
                </a:solidFill>
                <a:latin typeface="Arial"/>
                <a:cs typeface="Arial"/>
              </a:rPr>
              <a:t>clusters of</a:t>
            </a:r>
            <a:r>
              <a:rPr sz="2000" b="1" spc="-95" dirty="0">
                <a:solidFill>
                  <a:srgbClr val="002546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2546"/>
                </a:solidFill>
                <a:latin typeface="Arial"/>
                <a:cs typeface="Arial"/>
              </a:rPr>
              <a:t>similar  </a:t>
            </a:r>
            <a:r>
              <a:rPr sz="2000" b="1" dirty="0">
                <a:solidFill>
                  <a:srgbClr val="002546"/>
                </a:solidFill>
                <a:latin typeface="Arial"/>
                <a:cs typeface="Arial"/>
              </a:rPr>
              <a:t>users</a:t>
            </a:r>
            <a:r>
              <a:rPr sz="2000" b="1" spc="-25" dirty="0">
                <a:solidFill>
                  <a:srgbClr val="002546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2546"/>
                </a:solidFill>
                <a:latin typeface="Arial"/>
                <a:cs typeface="Arial"/>
              </a:rPr>
              <a:t>(clustering)</a:t>
            </a:r>
            <a:endParaRPr sz="20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dirty="0">
                <a:solidFill>
                  <a:srgbClr val="002546"/>
                </a:solidFill>
                <a:latin typeface="Arial"/>
                <a:cs typeface="Arial"/>
              </a:rPr>
              <a:t>Detecting abnormal</a:t>
            </a:r>
            <a:r>
              <a:rPr sz="2000" b="1" spc="-130" dirty="0">
                <a:solidFill>
                  <a:srgbClr val="002546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2546"/>
                </a:solidFill>
                <a:latin typeface="Arial"/>
                <a:cs typeface="Arial"/>
              </a:rPr>
              <a:t>server  </a:t>
            </a:r>
            <a:r>
              <a:rPr sz="2000" b="1" dirty="0">
                <a:solidFill>
                  <a:srgbClr val="002546"/>
                </a:solidFill>
                <a:latin typeface="Arial"/>
                <a:cs typeface="Arial"/>
              </a:rPr>
              <a:t>access patterns  </a:t>
            </a:r>
            <a:r>
              <a:rPr sz="2000" b="1" spc="-5" dirty="0">
                <a:solidFill>
                  <a:srgbClr val="002546"/>
                </a:solidFill>
                <a:latin typeface="Arial"/>
                <a:cs typeface="Arial"/>
              </a:rPr>
              <a:t>(unsupervised outlier  </a:t>
            </a:r>
            <a:r>
              <a:rPr sz="2000" b="1" dirty="0">
                <a:solidFill>
                  <a:srgbClr val="002546"/>
                </a:solidFill>
                <a:latin typeface="Arial"/>
                <a:cs typeface="Arial"/>
              </a:rPr>
              <a:t>detection)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43549" y="4437422"/>
            <a:ext cx="2431503" cy="2215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034068" y="6553487"/>
            <a:ext cx="50038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002546"/>
                </a:solidFill>
                <a:latin typeface="Times New Roman"/>
                <a:cs typeface="Times New Roman"/>
              </a:rPr>
              <a:t>T</a:t>
            </a:r>
            <a:r>
              <a:rPr sz="1800" dirty="0">
                <a:solidFill>
                  <a:srgbClr val="002546"/>
                </a:solidFill>
                <a:latin typeface="Times New Roman"/>
                <a:cs typeface="Times New Roman"/>
              </a:rPr>
              <a:t>i</a:t>
            </a:r>
            <a:r>
              <a:rPr sz="1800" spc="-10" dirty="0">
                <a:solidFill>
                  <a:srgbClr val="002546"/>
                </a:solidFill>
                <a:latin typeface="Times New Roman"/>
                <a:cs typeface="Times New Roman"/>
              </a:rPr>
              <a:t>m</a:t>
            </a:r>
            <a:r>
              <a:rPr sz="1800" dirty="0">
                <a:solidFill>
                  <a:srgbClr val="002546"/>
                </a:solidFill>
                <a:latin typeface="Times New Roman"/>
                <a:cs typeface="Times New Roman"/>
              </a:rPr>
              <a:t>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69901" y="4558533"/>
            <a:ext cx="266847" cy="1989011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sz="1800" dirty="0">
                <a:solidFill>
                  <a:srgbClr val="002546"/>
                </a:solidFill>
                <a:latin typeface="Times New Roman"/>
                <a:cs typeface="Times New Roman"/>
              </a:rPr>
              <a:t>Server</a:t>
            </a:r>
            <a:r>
              <a:rPr sz="1800" spc="-70" dirty="0">
                <a:solidFill>
                  <a:srgbClr val="0025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2546"/>
                </a:solidFill>
                <a:latin typeface="Times New Roman"/>
                <a:cs typeface="Times New Roman"/>
              </a:rPr>
              <a:t>accesses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825500" y="4284614"/>
            <a:ext cx="611123" cy="7907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72739" y="4317906"/>
            <a:ext cx="516890" cy="662426"/>
          </a:xfrm>
          <a:custGeom>
            <a:avLst/>
            <a:gdLst/>
            <a:ahLst/>
            <a:cxnLst/>
            <a:rect l="l" t="t" r="r" b="b"/>
            <a:pathLst>
              <a:path w="516889" h="485139">
                <a:moveTo>
                  <a:pt x="0" y="242316"/>
                </a:moveTo>
                <a:lnTo>
                  <a:pt x="4162" y="198758"/>
                </a:lnTo>
                <a:lnTo>
                  <a:pt x="16161" y="157762"/>
                </a:lnTo>
                <a:lnTo>
                  <a:pt x="35269" y="120012"/>
                </a:lnTo>
                <a:lnTo>
                  <a:pt x="60755" y="86192"/>
                </a:lnTo>
                <a:lnTo>
                  <a:pt x="91889" y="56987"/>
                </a:lnTo>
                <a:lnTo>
                  <a:pt x="127942" y="33082"/>
                </a:lnTo>
                <a:lnTo>
                  <a:pt x="168184" y="15159"/>
                </a:lnTo>
                <a:lnTo>
                  <a:pt x="211886" y="3903"/>
                </a:lnTo>
                <a:lnTo>
                  <a:pt x="258318" y="0"/>
                </a:lnTo>
                <a:lnTo>
                  <a:pt x="304749" y="3903"/>
                </a:lnTo>
                <a:lnTo>
                  <a:pt x="348451" y="15159"/>
                </a:lnTo>
                <a:lnTo>
                  <a:pt x="388693" y="33082"/>
                </a:lnTo>
                <a:lnTo>
                  <a:pt x="424746" y="56987"/>
                </a:lnTo>
                <a:lnTo>
                  <a:pt x="455880" y="86192"/>
                </a:lnTo>
                <a:lnTo>
                  <a:pt x="481366" y="120012"/>
                </a:lnTo>
                <a:lnTo>
                  <a:pt x="500474" y="157762"/>
                </a:lnTo>
                <a:lnTo>
                  <a:pt x="512473" y="198758"/>
                </a:lnTo>
                <a:lnTo>
                  <a:pt x="516636" y="242316"/>
                </a:lnTo>
                <a:lnTo>
                  <a:pt x="512473" y="285873"/>
                </a:lnTo>
                <a:lnTo>
                  <a:pt x="500474" y="326869"/>
                </a:lnTo>
                <a:lnTo>
                  <a:pt x="481366" y="364619"/>
                </a:lnTo>
                <a:lnTo>
                  <a:pt x="455880" y="398439"/>
                </a:lnTo>
                <a:lnTo>
                  <a:pt x="424746" y="427644"/>
                </a:lnTo>
                <a:lnTo>
                  <a:pt x="388693" y="451549"/>
                </a:lnTo>
                <a:lnTo>
                  <a:pt x="348451" y="469472"/>
                </a:lnTo>
                <a:lnTo>
                  <a:pt x="304749" y="480728"/>
                </a:lnTo>
                <a:lnTo>
                  <a:pt x="258318" y="484632"/>
                </a:lnTo>
                <a:lnTo>
                  <a:pt x="211886" y="480728"/>
                </a:lnTo>
                <a:lnTo>
                  <a:pt x="168184" y="469472"/>
                </a:lnTo>
                <a:lnTo>
                  <a:pt x="127942" y="451549"/>
                </a:lnTo>
                <a:lnTo>
                  <a:pt x="91889" y="427644"/>
                </a:lnTo>
                <a:lnTo>
                  <a:pt x="60755" y="398439"/>
                </a:lnTo>
                <a:lnTo>
                  <a:pt x="35269" y="364619"/>
                </a:lnTo>
                <a:lnTo>
                  <a:pt x="16161" y="326869"/>
                </a:lnTo>
                <a:lnTo>
                  <a:pt x="4162" y="285873"/>
                </a:lnTo>
                <a:lnTo>
                  <a:pt x="0" y="242316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67811" y="4838137"/>
            <a:ext cx="438912" cy="5847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15060" y="4871430"/>
            <a:ext cx="344805" cy="456068"/>
          </a:xfrm>
          <a:custGeom>
            <a:avLst/>
            <a:gdLst/>
            <a:ahLst/>
            <a:cxnLst/>
            <a:rect l="l" t="t" r="r" b="b"/>
            <a:pathLst>
              <a:path w="344804" h="334010">
                <a:moveTo>
                  <a:pt x="0" y="166877"/>
                </a:moveTo>
                <a:lnTo>
                  <a:pt x="6151" y="122515"/>
                </a:lnTo>
                <a:lnTo>
                  <a:pt x="23511" y="82651"/>
                </a:lnTo>
                <a:lnTo>
                  <a:pt x="50439" y="48877"/>
                </a:lnTo>
                <a:lnTo>
                  <a:pt x="85293" y="22783"/>
                </a:lnTo>
                <a:lnTo>
                  <a:pt x="126431" y="5961"/>
                </a:lnTo>
                <a:lnTo>
                  <a:pt x="172212" y="0"/>
                </a:lnTo>
                <a:lnTo>
                  <a:pt x="217992" y="5961"/>
                </a:lnTo>
                <a:lnTo>
                  <a:pt x="259130" y="22783"/>
                </a:lnTo>
                <a:lnTo>
                  <a:pt x="293984" y="48877"/>
                </a:lnTo>
                <a:lnTo>
                  <a:pt x="320912" y="82651"/>
                </a:lnTo>
                <a:lnTo>
                  <a:pt x="338272" y="122515"/>
                </a:lnTo>
                <a:lnTo>
                  <a:pt x="344424" y="166877"/>
                </a:lnTo>
                <a:lnTo>
                  <a:pt x="338272" y="211240"/>
                </a:lnTo>
                <a:lnTo>
                  <a:pt x="320912" y="251104"/>
                </a:lnTo>
                <a:lnTo>
                  <a:pt x="293984" y="284878"/>
                </a:lnTo>
                <a:lnTo>
                  <a:pt x="259130" y="310972"/>
                </a:lnTo>
                <a:lnTo>
                  <a:pt x="217992" y="327794"/>
                </a:lnTo>
                <a:lnTo>
                  <a:pt x="172212" y="333755"/>
                </a:lnTo>
                <a:lnTo>
                  <a:pt x="126431" y="327794"/>
                </a:lnTo>
                <a:lnTo>
                  <a:pt x="85293" y="310972"/>
                </a:lnTo>
                <a:lnTo>
                  <a:pt x="50439" y="284878"/>
                </a:lnTo>
                <a:lnTo>
                  <a:pt x="23511" y="251104"/>
                </a:lnTo>
                <a:lnTo>
                  <a:pt x="6151" y="211240"/>
                </a:lnTo>
                <a:lnTo>
                  <a:pt x="0" y="166877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398013" y="2212017"/>
            <a:ext cx="1885289" cy="26318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862221" y="2643878"/>
            <a:ext cx="116141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2546"/>
                </a:solidFill>
                <a:latin typeface="Times New Roman"/>
                <a:cs typeface="Times New Roman"/>
              </a:rPr>
              <a:t>Power</a:t>
            </a:r>
            <a:r>
              <a:rPr sz="1800" i="1" spc="-65" dirty="0">
                <a:solidFill>
                  <a:srgbClr val="002546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002546"/>
                </a:solidFill>
                <a:latin typeface="Times New Roman"/>
                <a:cs typeface="Times New Roman"/>
              </a:rPr>
              <a:t>users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04764" y="1828886"/>
            <a:ext cx="183388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5" dirty="0">
                <a:solidFill>
                  <a:srgbClr val="002546"/>
                </a:solidFill>
                <a:latin typeface="Times New Roman"/>
                <a:cs typeface="Times New Roman"/>
              </a:rPr>
              <a:t>Careful</a:t>
            </a:r>
            <a:r>
              <a:rPr sz="1800" i="1" spc="-60" dirty="0">
                <a:solidFill>
                  <a:srgbClr val="002546"/>
                </a:solidFill>
                <a:latin typeface="Times New Roman"/>
                <a:cs typeface="Times New Roman"/>
              </a:rPr>
              <a:t> </a:t>
            </a:r>
            <a:r>
              <a:rPr sz="1800" i="1" spc="-15" dirty="0">
                <a:solidFill>
                  <a:srgbClr val="002546"/>
                </a:solidFill>
                <a:latin typeface="Times New Roman"/>
                <a:cs typeface="Times New Roman"/>
              </a:rPr>
              <a:t>researchers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694070" y="4000116"/>
            <a:ext cx="2471420" cy="7469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26794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2546"/>
                </a:solidFill>
                <a:latin typeface="Times New Roman"/>
                <a:cs typeface="Times New Roman"/>
              </a:rPr>
              <a:t>Quick</a:t>
            </a:r>
            <a:r>
              <a:rPr sz="1800" i="1" spc="-40" dirty="0">
                <a:solidFill>
                  <a:srgbClr val="002546"/>
                </a:solidFill>
                <a:latin typeface="Times New Roman"/>
                <a:cs typeface="Times New Roman"/>
              </a:rPr>
              <a:t> </a:t>
            </a:r>
            <a:r>
              <a:rPr sz="1800" i="1" spc="-15" dirty="0">
                <a:solidFill>
                  <a:srgbClr val="002546"/>
                </a:solidFill>
                <a:latin typeface="Times New Roman"/>
                <a:cs typeface="Times New Roman"/>
              </a:rPr>
              <a:t>browsers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05"/>
              </a:spcBef>
            </a:pPr>
            <a:r>
              <a:rPr sz="1800" dirty="0">
                <a:solidFill>
                  <a:srgbClr val="002546"/>
                </a:solidFill>
                <a:latin typeface="Times New Roman"/>
                <a:cs typeface="Times New Roman"/>
              </a:rPr>
              <a:t>Pages</a:t>
            </a:r>
            <a:r>
              <a:rPr sz="1800" spc="-15" dirty="0">
                <a:solidFill>
                  <a:srgbClr val="0025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2546"/>
                </a:solidFill>
                <a:latin typeface="Times New Roman"/>
                <a:cs typeface="Times New Roman"/>
              </a:rPr>
              <a:t>accessed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032608" y="2691555"/>
            <a:ext cx="266847" cy="1584966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sz="1800" spc="-20" dirty="0">
                <a:solidFill>
                  <a:srgbClr val="002546"/>
                </a:solidFill>
                <a:latin typeface="Times New Roman"/>
                <a:cs typeface="Times New Roman"/>
              </a:rPr>
              <a:t>Time </a:t>
            </a:r>
            <a:r>
              <a:rPr sz="1800" dirty="0">
                <a:solidFill>
                  <a:srgbClr val="002546"/>
                </a:solidFill>
                <a:latin typeface="Times New Roman"/>
                <a:cs typeface="Times New Roman"/>
              </a:rPr>
              <a:t>on</a:t>
            </a:r>
            <a:r>
              <a:rPr sz="1800" spc="-65" dirty="0">
                <a:solidFill>
                  <a:srgbClr val="00254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002546"/>
                </a:solidFill>
                <a:latin typeface="Times New Roman"/>
                <a:cs typeface="Times New Roman"/>
              </a:rPr>
              <a:t>site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262633" y="2257797"/>
            <a:ext cx="720851" cy="7949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09876" y="2299418"/>
            <a:ext cx="624839" cy="6492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309871" y="2299417"/>
            <a:ext cx="624840" cy="649420"/>
          </a:xfrm>
          <a:custGeom>
            <a:avLst/>
            <a:gdLst/>
            <a:ahLst/>
            <a:cxnLst/>
            <a:rect l="l" t="t" r="r" b="b"/>
            <a:pathLst>
              <a:path w="624839" h="475614">
                <a:moveTo>
                  <a:pt x="0" y="118872"/>
                </a:moveTo>
                <a:lnTo>
                  <a:pt x="387096" y="118872"/>
                </a:lnTo>
                <a:lnTo>
                  <a:pt x="387096" y="0"/>
                </a:lnTo>
                <a:lnTo>
                  <a:pt x="624840" y="237744"/>
                </a:lnTo>
                <a:lnTo>
                  <a:pt x="387096" y="475488"/>
                </a:lnTo>
                <a:lnTo>
                  <a:pt x="387096" y="356616"/>
                </a:lnTo>
                <a:lnTo>
                  <a:pt x="0" y="356616"/>
                </a:lnTo>
                <a:lnTo>
                  <a:pt x="0" y="118872"/>
                </a:lnTo>
                <a:close/>
              </a:path>
            </a:pathLst>
          </a:custGeom>
          <a:ln w="9143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07363" y="4295019"/>
            <a:ext cx="650748" cy="84901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56443" y="4331570"/>
            <a:ext cx="553731" cy="7142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56440" y="4331572"/>
            <a:ext cx="554355" cy="714449"/>
          </a:xfrm>
          <a:custGeom>
            <a:avLst/>
            <a:gdLst/>
            <a:ahLst/>
            <a:cxnLst/>
            <a:rect l="l" t="t" r="r" b="b"/>
            <a:pathLst>
              <a:path w="554355" h="523239">
                <a:moveTo>
                  <a:pt x="154355" y="0"/>
                </a:moveTo>
                <a:lnTo>
                  <a:pt x="449351" y="250799"/>
                </a:lnTo>
                <a:lnTo>
                  <a:pt x="526529" y="160020"/>
                </a:lnTo>
                <a:lnTo>
                  <a:pt x="553732" y="495922"/>
                </a:lnTo>
                <a:lnTo>
                  <a:pt x="217817" y="523125"/>
                </a:lnTo>
                <a:lnTo>
                  <a:pt x="294995" y="432346"/>
                </a:lnTo>
                <a:lnTo>
                  <a:pt x="0" y="181559"/>
                </a:lnTo>
                <a:lnTo>
                  <a:pt x="154355" y="0"/>
                </a:lnTo>
                <a:close/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556524" y="615950"/>
            <a:ext cx="8587476" cy="538609"/>
          </a:xfrm>
        </p:spPr>
        <p:txBody>
          <a:bodyPr/>
          <a:lstStyle/>
          <a:p>
            <a:r>
              <a:rPr lang="es-ES" dirty="0"/>
              <a:t>Machine </a:t>
            </a:r>
            <a:r>
              <a:rPr lang="es-ES" dirty="0" err="1"/>
              <a:t>Learning</a:t>
            </a:r>
            <a:r>
              <a:rPr lang="es-ES" dirty="0"/>
              <a:t> </a:t>
            </a:r>
            <a:r>
              <a:rPr lang="es-ES" dirty="0" err="1"/>
              <a:t>methodology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225550"/>
            <a:ext cx="5181600" cy="5147056"/>
          </a:xfrm>
          <a:prstGeom prst="rect">
            <a:avLst/>
          </a:prstGeom>
        </p:spPr>
      </p:pic>
      <p:sp>
        <p:nvSpPr>
          <p:cNvPr id="7" name="object 29"/>
          <p:cNvSpPr txBox="1"/>
          <p:nvPr/>
        </p:nvSpPr>
        <p:spPr>
          <a:xfrm>
            <a:off x="6096000" y="5416550"/>
            <a:ext cx="2200910" cy="686085"/>
          </a:xfrm>
          <a:prstGeom prst="rect">
            <a:avLst/>
          </a:prstGeom>
          <a:ln w="9144">
            <a:solidFill>
              <a:srgbClr val="002546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10"/>
              </a:spcBef>
            </a:pPr>
            <a:r>
              <a:rPr sz="1400" dirty="0">
                <a:solidFill>
                  <a:srgbClr val="002546"/>
                </a:solidFill>
                <a:latin typeface="Times New Roman"/>
                <a:cs typeface="Times New Roman"/>
              </a:rPr>
              <a:t>Choose:</a:t>
            </a:r>
            <a:endParaRPr sz="1400" dirty="0">
              <a:latin typeface="Times New Roman"/>
              <a:cs typeface="Times New Roman"/>
            </a:endParaRPr>
          </a:p>
          <a:p>
            <a:pPr marL="378460" indent="-286385">
              <a:lnSpc>
                <a:spcPct val="100000"/>
              </a:lnSpc>
              <a:buFont typeface="Arial"/>
              <a:buChar char="•"/>
              <a:tabLst>
                <a:tab pos="378460" algn="l"/>
                <a:tab pos="379095" algn="l"/>
              </a:tabLst>
            </a:pPr>
            <a:r>
              <a:rPr sz="1400" dirty="0">
                <a:solidFill>
                  <a:srgbClr val="002546"/>
                </a:solidFill>
                <a:latin typeface="Times New Roman"/>
                <a:cs typeface="Times New Roman"/>
              </a:rPr>
              <a:t>A feature</a:t>
            </a:r>
            <a:r>
              <a:rPr sz="1400" spc="-125" dirty="0">
                <a:solidFill>
                  <a:srgbClr val="002546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2546"/>
                </a:solidFill>
                <a:latin typeface="Times New Roman"/>
                <a:cs typeface="Times New Roman"/>
              </a:rPr>
              <a:t>representation</a:t>
            </a:r>
            <a:endParaRPr sz="1400" dirty="0">
              <a:latin typeface="Times New Roman"/>
              <a:cs typeface="Times New Roman"/>
            </a:endParaRPr>
          </a:p>
          <a:p>
            <a:pPr marL="378460" indent="-286385">
              <a:lnSpc>
                <a:spcPct val="100000"/>
              </a:lnSpc>
              <a:buFont typeface="Arial"/>
              <a:buChar char="•"/>
              <a:tabLst>
                <a:tab pos="378460" algn="l"/>
                <a:tab pos="379095" algn="l"/>
              </a:tabLst>
            </a:pPr>
            <a:r>
              <a:rPr sz="1400" spc="-30" dirty="0">
                <a:solidFill>
                  <a:srgbClr val="002546"/>
                </a:solidFill>
                <a:latin typeface="Times New Roman"/>
                <a:cs typeface="Times New Roman"/>
              </a:rPr>
              <a:t>Type </a:t>
            </a:r>
            <a:r>
              <a:rPr sz="1400" dirty="0">
                <a:solidFill>
                  <a:srgbClr val="002546"/>
                </a:solidFill>
                <a:latin typeface="Times New Roman"/>
                <a:cs typeface="Times New Roman"/>
              </a:rPr>
              <a:t>of </a:t>
            </a:r>
            <a:r>
              <a:rPr lang="es-ES_tradnl" sz="1400" dirty="0" err="1">
                <a:solidFill>
                  <a:srgbClr val="002546"/>
                </a:solidFill>
                <a:latin typeface="Times New Roman"/>
                <a:cs typeface="Times New Roman"/>
              </a:rPr>
              <a:t>model</a:t>
            </a:r>
            <a:r>
              <a:rPr lang="es-ES_tradnl" sz="1400" dirty="0">
                <a:solidFill>
                  <a:srgbClr val="002546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2546"/>
                </a:solidFill>
                <a:latin typeface="Times New Roman"/>
                <a:cs typeface="Times New Roman"/>
              </a:rPr>
              <a:t>to</a:t>
            </a:r>
            <a:r>
              <a:rPr sz="1400" spc="-55" dirty="0">
                <a:solidFill>
                  <a:srgbClr val="002546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002546"/>
                </a:solidFill>
                <a:latin typeface="Times New Roman"/>
                <a:cs typeface="Times New Roman"/>
              </a:rPr>
              <a:t>use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8" name="object 30"/>
          <p:cNvSpPr txBox="1"/>
          <p:nvPr/>
        </p:nvSpPr>
        <p:spPr>
          <a:xfrm>
            <a:off x="1905000" y="5949950"/>
            <a:ext cx="2372995" cy="901529"/>
          </a:xfrm>
          <a:prstGeom prst="rect">
            <a:avLst/>
          </a:prstGeom>
          <a:ln w="9144">
            <a:solidFill>
              <a:srgbClr val="002546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10"/>
              </a:spcBef>
            </a:pPr>
            <a:r>
              <a:rPr sz="1400" dirty="0">
                <a:solidFill>
                  <a:srgbClr val="002546"/>
                </a:solidFill>
                <a:latin typeface="Times New Roman"/>
                <a:cs typeface="Times New Roman"/>
              </a:rPr>
              <a:t>Choose:</a:t>
            </a:r>
            <a:endParaRPr sz="1400" dirty="0">
              <a:latin typeface="Times New Roman"/>
              <a:cs typeface="Times New Roman"/>
            </a:endParaRPr>
          </a:p>
          <a:p>
            <a:pPr marL="377825" marR="106045" indent="-286385">
              <a:lnSpc>
                <a:spcPct val="100000"/>
              </a:lnSpc>
              <a:buFont typeface="Arial"/>
              <a:buChar char="•"/>
              <a:tabLst>
                <a:tab pos="377825" algn="l"/>
                <a:tab pos="378460" algn="l"/>
              </a:tabLst>
            </a:pPr>
            <a:r>
              <a:rPr sz="1400" spc="-5" dirty="0">
                <a:solidFill>
                  <a:srgbClr val="002546"/>
                </a:solidFill>
                <a:latin typeface="Times New Roman"/>
                <a:cs typeface="Times New Roman"/>
              </a:rPr>
              <a:t>What </a:t>
            </a:r>
            <a:r>
              <a:rPr sz="1400" dirty="0">
                <a:solidFill>
                  <a:srgbClr val="002546"/>
                </a:solidFill>
                <a:latin typeface="Times New Roman"/>
                <a:cs typeface="Times New Roman"/>
              </a:rPr>
              <a:t>criterion  distinguishes</a:t>
            </a:r>
            <a:r>
              <a:rPr lang="es-ES_tradnl" sz="1400" dirty="0">
                <a:solidFill>
                  <a:srgbClr val="002546"/>
                </a:solidFill>
                <a:latin typeface="Times New Roman"/>
                <a:cs typeface="Times New Roman"/>
              </a:rPr>
              <a:t> </a:t>
            </a:r>
            <a:r>
              <a:rPr lang="es-ES_tradnl" sz="1400" dirty="0" err="1">
                <a:solidFill>
                  <a:srgbClr val="002546"/>
                </a:solidFill>
                <a:latin typeface="Times New Roman"/>
                <a:cs typeface="Times New Roman"/>
              </a:rPr>
              <a:t>g</a:t>
            </a:r>
            <a:r>
              <a:rPr lang="es-ES_tradnl" sz="1400" spc="5" dirty="0" err="1">
                <a:solidFill>
                  <a:srgbClr val="002546"/>
                </a:solidFill>
                <a:latin typeface="Times New Roman"/>
                <a:cs typeface="Times New Roman"/>
              </a:rPr>
              <a:t>ood</a:t>
            </a:r>
            <a:r>
              <a:rPr lang="es-ES_tradnl" sz="1400" spc="5" dirty="0">
                <a:solidFill>
                  <a:srgbClr val="002546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2546"/>
                </a:solidFill>
                <a:latin typeface="Times New Roman"/>
                <a:cs typeface="Times New Roman"/>
              </a:rPr>
              <a:t>vs.</a:t>
            </a:r>
            <a:r>
              <a:rPr sz="1400" spc="-125" dirty="0">
                <a:solidFill>
                  <a:srgbClr val="002546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2546"/>
                </a:solidFill>
                <a:latin typeface="Times New Roman"/>
                <a:cs typeface="Times New Roman"/>
              </a:rPr>
              <a:t>bad  </a:t>
            </a:r>
            <a:r>
              <a:rPr lang="es-ES_tradnl" sz="1400" dirty="0" err="1">
                <a:solidFill>
                  <a:srgbClr val="002546"/>
                </a:solidFill>
                <a:latin typeface="Times New Roman"/>
                <a:cs typeface="Times New Roman"/>
              </a:rPr>
              <a:t>models</a:t>
            </a:r>
            <a:r>
              <a:rPr sz="1400" dirty="0">
                <a:solidFill>
                  <a:srgbClr val="002546"/>
                </a:solidFill>
                <a:latin typeface="Times New Roman"/>
                <a:cs typeface="Times New Roman"/>
              </a:rPr>
              <a:t>?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9" name="object 31"/>
          <p:cNvSpPr txBox="1"/>
          <p:nvPr/>
        </p:nvSpPr>
        <p:spPr>
          <a:xfrm>
            <a:off x="228600" y="1377950"/>
            <a:ext cx="2432685" cy="1117614"/>
          </a:xfrm>
          <a:prstGeom prst="rect">
            <a:avLst/>
          </a:prstGeom>
          <a:ln w="9144">
            <a:solidFill>
              <a:srgbClr val="002546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10"/>
              </a:spcBef>
            </a:pPr>
            <a:r>
              <a:rPr sz="1400" dirty="0">
                <a:solidFill>
                  <a:srgbClr val="002546"/>
                </a:solidFill>
                <a:latin typeface="Times New Roman"/>
                <a:cs typeface="Times New Roman"/>
              </a:rPr>
              <a:t>Choose:</a:t>
            </a:r>
            <a:endParaRPr sz="1400" dirty="0">
              <a:latin typeface="Times New Roman"/>
              <a:cs typeface="Times New Roman"/>
            </a:endParaRPr>
          </a:p>
          <a:p>
            <a:pPr marL="377825" marR="358775" indent="-286385">
              <a:lnSpc>
                <a:spcPct val="100000"/>
              </a:lnSpc>
              <a:buFont typeface="Arial"/>
              <a:buChar char="•"/>
              <a:tabLst>
                <a:tab pos="377825" algn="l"/>
                <a:tab pos="378460" algn="l"/>
              </a:tabLst>
            </a:pPr>
            <a:r>
              <a:rPr sz="1400" dirty="0">
                <a:solidFill>
                  <a:srgbClr val="002546"/>
                </a:solidFill>
                <a:latin typeface="Times New Roman"/>
                <a:cs typeface="Times New Roman"/>
              </a:rPr>
              <a:t>How to search for </a:t>
            </a:r>
            <a:r>
              <a:rPr sz="1400" spc="5" dirty="0">
                <a:solidFill>
                  <a:srgbClr val="002546"/>
                </a:solidFill>
                <a:latin typeface="Times New Roman"/>
                <a:cs typeface="Times New Roman"/>
              </a:rPr>
              <a:t>the  </a:t>
            </a:r>
            <a:r>
              <a:rPr sz="1400" dirty="0">
                <a:solidFill>
                  <a:srgbClr val="002546"/>
                </a:solidFill>
                <a:latin typeface="Times New Roman"/>
                <a:cs typeface="Times New Roman"/>
              </a:rPr>
              <a:t>settings/parameters</a:t>
            </a:r>
            <a:r>
              <a:rPr sz="1400" spc="-90" dirty="0">
                <a:solidFill>
                  <a:srgbClr val="002546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2546"/>
                </a:solidFill>
                <a:latin typeface="Times New Roman"/>
                <a:cs typeface="Times New Roman"/>
              </a:rPr>
              <a:t>that  </a:t>
            </a:r>
            <a:r>
              <a:rPr sz="1400" spc="5" dirty="0">
                <a:solidFill>
                  <a:srgbClr val="002546"/>
                </a:solidFill>
                <a:latin typeface="Times New Roman"/>
                <a:cs typeface="Times New Roman"/>
              </a:rPr>
              <a:t>give the </a:t>
            </a:r>
            <a:r>
              <a:rPr sz="1400" dirty="0">
                <a:solidFill>
                  <a:srgbClr val="002546"/>
                </a:solidFill>
                <a:latin typeface="Times New Roman"/>
                <a:cs typeface="Times New Roman"/>
              </a:rPr>
              <a:t>best</a:t>
            </a:r>
            <a:r>
              <a:rPr sz="1400" spc="-90" dirty="0">
                <a:solidFill>
                  <a:srgbClr val="002546"/>
                </a:solidFill>
                <a:latin typeface="Times New Roman"/>
                <a:cs typeface="Times New Roman"/>
              </a:rPr>
              <a:t> </a:t>
            </a:r>
            <a:r>
              <a:rPr lang="es-ES_tradnl" sz="1400" dirty="0" err="1">
                <a:solidFill>
                  <a:srgbClr val="002546"/>
                </a:solidFill>
                <a:latin typeface="Times New Roman"/>
                <a:cs typeface="Times New Roman"/>
              </a:rPr>
              <a:t>model</a:t>
            </a:r>
            <a:endParaRPr sz="1400" dirty="0">
              <a:latin typeface="Times New Roman"/>
              <a:cs typeface="Times New Roman"/>
            </a:endParaRPr>
          </a:p>
          <a:p>
            <a:pPr marL="37782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002546"/>
                </a:solidFill>
                <a:latin typeface="Times New Roman"/>
                <a:cs typeface="Times New Roman"/>
              </a:rPr>
              <a:t>for </a:t>
            </a:r>
            <a:r>
              <a:rPr sz="1400" spc="5" dirty="0">
                <a:solidFill>
                  <a:srgbClr val="002546"/>
                </a:solidFill>
                <a:latin typeface="Times New Roman"/>
                <a:cs typeface="Times New Roman"/>
              </a:rPr>
              <a:t>this </a:t>
            </a:r>
            <a:r>
              <a:rPr sz="1400" dirty="0">
                <a:solidFill>
                  <a:srgbClr val="002546"/>
                </a:solidFill>
                <a:latin typeface="Times New Roman"/>
                <a:cs typeface="Times New Roman"/>
              </a:rPr>
              <a:t>evaluation</a:t>
            </a:r>
            <a:r>
              <a:rPr sz="1400" spc="-105" dirty="0">
                <a:solidFill>
                  <a:srgbClr val="002546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2546"/>
                </a:solidFill>
                <a:latin typeface="Times New Roman"/>
                <a:cs typeface="Times New Roman"/>
              </a:rPr>
              <a:t>criterion</a:t>
            </a:r>
            <a:endParaRPr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56620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25518" y="60313"/>
            <a:ext cx="1373505" cy="296662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103505">
              <a:lnSpc>
                <a:spcPts val="1030"/>
              </a:lnSpc>
              <a:spcBef>
                <a:spcPts val="235"/>
              </a:spcBef>
            </a:pP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APPLIED MACHINE  LEARNING IN</a:t>
            </a:r>
            <a:r>
              <a:rPr sz="950" spc="-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PYTHON</a:t>
            </a:r>
            <a:endParaRPr sz="950">
              <a:latin typeface="Georgia"/>
              <a:cs typeface="Georg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19" y="37457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19" y="224739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3366" y="709506"/>
            <a:ext cx="8096884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Represent </a:t>
            </a:r>
            <a:r>
              <a:rPr sz="3200" dirty="0"/>
              <a:t>/ </a:t>
            </a:r>
            <a:r>
              <a:rPr sz="3200" spc="-40" dirty="0"/>
              <a:t>Train </a:t>
            </a:r>
            <a:r>
              <a:rPr sz="3200" dirty="0"/>
              <a:t>/ </a:t>
            </a:r>
            <a:r>
              <a:rPr sz="3200" spc="-5" dirty="0"/>
              <a:t>Evaluate </a:t>
            </a:r>
            <a:r>
              <a:rPr sz="3200" dirty="0"/>
              <a:t>/ </a:t>
            </a:r>
            <a:r>
              <a:rPr sz="3200" spc="-5" dirty="0"/>
              <a:t>Refine</a:t>
            </a:r>
            <a:r>
              <a:rPr sz="3200" spc="-90" dirty="0"/>
              <a:t> </a:t>
            </a:r>
            <a:r>
              <a:rPr sz="3200" spc="-5" dirty="0"/>
              <a:t>Cycle</a:t>
            </a:r>
            <a:endParaRPr sz="3200"/>
          </a:p>
        </p:txBody>
      </p:sp>
      <p:sp>
        <p:nvSpPr>
          <p:cNvPr id="7" name="object 7"/>
          <p:cNvSpPr/>
          <p:nvPr/>
        </p:nvSpPr>
        <p:spPr>
          <a:xfrm>
            <a:off x="2424683" y="1527411"/>
            <a:ext cx="1848612" cy="22203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71927" y="1560690"/>
            <a:ext cx="1754124" cy="20913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471932" y="1560688"/>
            <a:ext cx="1754505" cy="1319592"/>
          </a:xfrm>
          <a:prstGeom prst="rect">
            <a:avLst/>
          </a:prstGeom>
          <a:ln w="9144">
            <a:solidFill>
              <a:srgbClr val="D9D9D9"/>
            </a:solidFill>
          </a:ln>
        </p:spPr>
        <p:txBody>
          <a:bodyPr vert="horz" wrap="square" lIns="0" tIns="209550" rIns="0" bIns="0" rtlCol="0">
            <a:spAutoFit/>
          </a:bodyPr>
          <a:lstStyle/>
          <a:p>
            <a:pPr marL="156845" marR="150495" algn="ctr">
              <a:lnSpc>
                <a:spcPct val="100000"/>
              </a:lnSpc>
              <a:spcBef>
                <a:spcPts val="1650"/>
              </a:spcBef>
            </a:pPr>
            <a:r>
              <a:rPr sz="1800" u="sng" dirty="0">
                <a:solidFill>
                  <a:srgbClr val="002546"/>
                </a:solidFill>
                <a:uFill>
                  <a:solidFill>
                    <a:srgbClr val="002546"/>
                  </a:solidFill>
                </a:uFill>
                <a:latin typeface="Times New Roman"/>
                <a:cs typeface="Times New Roman"/>
              </a:rPr>
              <a:t>Repre</a:t>
            </a:r>
            <a:r>
              <a:rPr sz="1800" u="sng" spc="-10" dirty="0">
                <a:solidFill>
                  <a:srgbClr val="002546"/>
                </a:solidFill>
                <a:uFill>
                  <a:solidFill>
                    <a:srgbClr val="002546"/>
                  </a:solidFill>
                </a:uFill>
                <a:latin typeface="Times New Roman"/>
                <a:cs typeface="Times New Roman"/>
              </a:rPr>
              <a:t>s</a:t>
            </a:r>
            <a:r>
              <a:rPr sz="1800" u="sng" spc="5" dirty="0">
                <a:solidFill>
                  <a:srgbClr val="002546"/>
                </a:solidFill>
                <a:uFill>
                  <a:solidFill>
                    <a:srgbClr val="002546"/>
                  </a:solidFill>
                </a:uFill>
                <a:latin typeface="Times New Roman"/>
                <a:cs typeface="Times New Roman"/>
              </a:rPr>
              <a:t>e</a:t>
            </a:r>
            <a:r>
              <a:rPr sz="1800" u="sng" dirty="0">
                <a:solidFill>
                  <a:srgbClr val="002546"/>
                </a:solidFill>
                <a:uFill>
                  <a:solidFill>
                    <a:srgbClr val="002546"/>
                  </a:solidFill>
                </a:uFill>
                <a:latin typeface="Times New Roman"/>
                <a:cs typeface="Times New Roman"/>
              </a:rPr>
              <a:t>ntation</a:t>
            </a:r>
            <a:r>
              <a:rPr sz="1800" dirty="0">
                <a:solidFill>
                  <a:srgbClr val="002546"/>
                </a:solidFill>
                <a:latin typeface="Times New Roman"/>
                <a:cs typeface="Times New Roman"/>
              </a:rPr>
              <a:t>:  Extract and  select object  features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98135" y="1510748"/>
            <a:ext cx="1807464" cy="22203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58373" y="1908219"/>
            <a:ext cx="129527" cy="15211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72228" y="1908219"/>
            <a:ext cx="73202" cy="15211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45379" y="1544044"/>
            <a:ext cx="1712976" cy="20913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945379" y="1544044"/>
            <a:ext cx="1713230" cy="1196481"/>
          </a:xfrm>
          <a:prstGeom prst="rect">
            <a:avLst/>
          </a:prstGeom>
          <a:ln w="9144">
            <a:solidFill>
              <a:srgbClr val="D9D9D9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350">
              <a:latin typeface="Times New Roman"/>
              <a:cs typeface="Times New Roman"/>
            </a:endParaRPr>
          </a:p>
          <a:p>
            <a:pPr marL="106045" marR="99060" indent="-635" algn="ctr">
              <a:lnSpc>
                <a:spcPct val="100000"/>
              </a:lnSpc>
            </a:pPr>
            <a:r>
              <a:rPr sz="1800" u="sng" spc="-15" dirty="0">
                <a:solidFill>
                  <a:srgbClr val="002546"/>
                </a:solidFill>
                <a:uFill>
                  <a:solidFill>
                    <a:srgbClr val="002546"/>
                  </a:solidFill>
                </a:uFill>
                <a:latin typeface="Times New Roman"/>
                <a:cs typeface="Times New Roman"/>
              </a:rPr>
              <a:t>Train </a:t>
            </a:r>
            <a:r>
              <a:rPr sz="1800" u="sng" spc="-5" dirty="0">
                <a:solidFill>
                  <a:srgbClr val="002546"/>
                </a:solidFill>
                <a:uFill>
                  <a:solidFill>
                    <a:srgbClr val="002546"/>
                  </a:solidFill>
                </a:uFill>
                <a:latin typeface="Times New Roman"/>
                <a:cs typeface="Times New Roman"/>
              </a:rPr>
              <a:t>models</a:t>
            </a:r>
            <a:r>
              <a:rPr sz="1800" spc="-5" dirty="0">
                <a:solidFill>
                  <a:srgbClr val="002546"/>
                </a:solidFill>
                <a:latin typeface="Times New Roman"/>
                <a:cs typeface="Times New Roman"/>
              </a:rPr>
              <a:t>:  Fit </a:t>
            </a:r>
            <a:r>
              <a:rPr sz="1800" dirty="0">
                <a:solidFill>
                  <a:srgbClr val="002546"/>
                </a:solidFill>
                <a:latin typeface="Times New Roman"/>
                <a:cs typeface="Times New Roman"/>
              </a:rPr>
              <a:t>the</a:t>
            </a:r>
            <a:r>
              <a:rPr sz="1800" spc="-55" dirty="0">
                <a:solidFill>
                  <a:srgbClr val="00254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002546"/>
                </a:solidFill>
                <a:latin typeface="Times New Roman"/>
                <a:cs typeface="Times New Roman"/>
              </a:rPr>
              <a:t>estimator  </a:t>
            </a:r>
            <a:r>
              <a:rPr sz="1800" dirty="0">
                <a:solidFill>
                  <a:srgbClr val="002546"/>
                </a:solidFill>
                <a:latin typeface="Times New Roman"/>
                <a:cs typeface="Times New Roman"/>
              </a:rPr>
              <a:t>to the</a:t>
            </a:r>
            <a:r>
              <a:rPr sz="1800" spc="-45" dirty="0">
                <a:solidFill>
                  <a:srgbClr val="0025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2546"/>
                </a:solidFill>
                <a:latin typeface="Times New Roman"/>
                <a:cs typeface="Times New Roman"/>
              </a:rPr>
              <a:t>data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898135" y="4471895"/>
            <a:ext cx="1807464" cy="22869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45379" y="4505188"/>
            <a:ext cx="1712976" cy="215791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945379" y="4505190"/>
            <a:ext cx="1713230" cy="957313"/>
          </a:xfrm>
          <a:prstGeom prst="rect">
            <a:avLst/>
          </a:prstGeom>
          <a:ln w="9144">
            <a:solidFill>
              <a:srgbClr val="D9D9D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00">
              <a:latin typeface="Times New Roman"/>
              <a:cs typeface="Times New Roman"/>
            </a:endParaRPr>
          </a:p>
          <a:p>
            <a:pPr marL="358775">
              <a:lnSpc>
                <a:spcPct val="100000"/>
              </a:lnSpc>
            </a:pPr>
            <a:r>
              <a:rPr sz="1800" u="sng" dirty="0">
                <a:solidFill>
                  <a:srgbClr val="002546"/>
                </a:solidFill>
                <a:uFill>
                  <a:solidFill>
                    <a:srgbClr val="002546"/>
                  </a:solidFill>
                </a:uFill>
                <a:latin typeface="Times New Roman"/>
                <a:cs typeface="Times New Roman"/>
              </a:rPr>
              <a:t>Evaluation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424683" y="4515593"/>
            <a:ext cx="1848612" cy="224323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71927" y="4548889"/>
            <a:ext cx="1754124" cy="211421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471932" y="4548891"/>
            <a:ext cx="1754505" cy="1204817"/>
          </a:xfrm>
          <a:prstGeom prst="rect">
            <a:avLst/>
          </a:prstGeom>
          <a:ln w="9144">
            <a:solidFill>
              <a:srgbClr val="D9D9D9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2400">
              <a:latin typeface="Times New Roman"/>
              <a:cs typeface="Times New Roman"/>
            </a:endParaRPr>
          </a:p>
          <a:p>
            <a:pPr marL="339725" marR="333375" algn="ctr">
              <a:lnSpc>
                <a:spcPct val="100000"/>
              </a:lnSpc>
            </a:pPr>
            <a:r>
              <a:rPr sz="1800" u="sng" dirty="0">
                <a:solidFill>
                  <a:srgbClr val="002546"/>
                </a:solidFill>
                <a:uFill>
                  <a:solidFill>
                    <a:srgbClr val="002546"/>
                  </a:solidFill>
                </a:uFill>
                <a:latin typeface="Times New Roman"/>
                <a:cs typeface="Times New Roman"/>
              </a:rPr>
              <a:t>Feature</a:t>
            </a:r>
            <a:r>
              <a:rPr sz="1800" u="sng" spc="-110" dirty="0">
                <a:solidFill>
                  <a:srgbClr val="002546"/>
                </a:solidFill>
                <a:uFill>
                  <a:solidFill>
                    <a:srgbClr val="002546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u="sng" dirty="0">
                <a:solidFill>
                  <a:srgbClr val="002546"/>
                </a:solidFill>
                <a:uFill>
                  <a:solidFill>
                    <a:srgbClr val="002546"/>
                  </a:solidFill>
                </a:uFill>
                <a:latin typeface="Times New Roman"/>
                <a:cs typeface="Times New Roman"/>
              </a:rPr>
              <a:t>and </a:t>
            </a:r>
            <a:r>
              <a:rPr sz="1800" dirty="0">
                <a:solidFill>
                  <a:srgbClr val="002546"/>
                </a:solidFill>
                <a:latin typeface="Times New Roman"/>
                <a:cs typeface="Times New Roman"/>
              </a:rPr>
              <a:t> </a:t>
            </a:r>
            <a:r>
              <a:rPr sz="1800" u="sng" spc="-5" dirty="0">
                <a:solidFill>
                  <a:srgbClr val="002546"/>
                </a:solidFill>
                <a:uFill>
                  <a:solidFill>
                    <a:srgbClr val="002546"/>
                  </a:solidFill>
                </a:uFill>
                <a:latin typeface="Times New Roman"/>
                <a:cs typeface="Times New Roman"/>
              </a:rPr>
              <a:t>model </a:t>
            </a:r>
            <a:r>
              <a:rPr sz="1800" spc="-5" dirty="0">
                <a:solidFill>
                  <a:srgbClr val="002546"/>
                </a:solidFill>
                <a:latin typeface="Times New Roman"/>
                <a:cs typeface="Times New Roman"/>
              </a:rPr>
              <a:t> </a:t>
            </a:r>
            <a:r>
              <a:rPr sz="1800" u="sng" spc="-5" dirty="0">
                <a:solidFill>
                  <a:srgbClr val="002546"/>
                </a:solidFill>
                <a:uFill>
                  <a:solidFill>
                    <a:srgbClr val="002546"/>
                  </a:solidFill>
                </a:uFill>
                <a:latin typeface="Times New Roman"/>
                <a:cs typeface="Times New Roman"/>
              </a:rPr>
              <a:t>refinement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311401" y="2255718"/>
            <a:ext cx="550163" cy="76369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58640" y="2297336"/>
            <a:ext cx="454151" cy="6180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358645" y="2297334"/>
            <a:ext cx="454659" cy="618206"/>
          </a:xfrm>
          <a:custGeom>
            <a:avLst/>
            <a:gdLst/>
            <a:ahLst/>
            <a:cxnLst/>
            <a:rect l="l" t="t" r="r" b="b"/>
            <a:pathLst>
              <a:path w="454660" h="452755">
                <a:moveTo>
                  <a:pt x="0" y="113157"/>
                </a:moveTo>
                <a:lnTo>
                  <a:pt x="227838" y="113157"/>
                </a:lnTo>
                <a:lnTo>
                  <a:pt x="227838" y="0"/>
                </a:lnTo>
                <a:lnTo>
                  <a:pt x="454152" y="226314"/>
                </a:lnTo>
                <a:lnTo>
                  <a:pt x="227838" y="452628"/>
                </a:lnTo>
                <a:lnTo>
                  <a:pt x="227838" y="339471"/>
                </a:lnTo>
                <a:lnTo>
                  <a:pt x="0" y="339471"/>
                </a:lnTo>
                <a:lnTo>
                  <a:pt x="0" y="113157"/>
                </a:lnTo>
                <a:close/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522976" y="3729008"/>
            <a:ext cx="559308" cy="74912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576315" y="3762303"/>
            <a:ext cx="452628" cy="6180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576320" y="3762302"/>
            <a:ext cx="452755" cy="618206"/>
          </a:xfrm>
          <a:custGeom>
            <a:avLst/>
            <a:gdLst/>
            <a:ahLst/>
            <a:cxnLst/>
            <a:rect l="l" t="t" r="r" b="b"/>
            <a:pathLst>
              <a:path w="452754" h="452755">
                <a:moveTo>
                  <a:pt x="339471" y="0"/>
                </a:moveTo>
                <a:lnTo>
                  <a:pt x="339471" y="226314"/>
                </a:lnTo>
                <a:lnTo>
                  <a:pt x="452628" y="226314"/>
                </a:lnTo>
                <a:lnTo>
                  <a:pt x="226314" y="452628"/>
                </a:lnTo>
                <a:lnTo>
                  <a:pt x="0" y="226314"/>
                </a:lnTo>
                <a:lnTo>
                  <a:pt x="113157" y="226314"/>
                </a:lnTo>
                <a:lnTo>
                  <a:pt x="113157" y="0"/>
                </a:lnTo>
                <a:lnTo>
                  <a:pt x="339471" y="0"/>
                </a:lnTo>
                <a:close/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288540" y="5233510"/>
            <a:ext cx="548639" cy="76369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337303" y="5275129"/>
            <a:ext cx="452628" cy="61803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337308" y="5275130"/>
            <a:ext cx="452755" cy="618206"/>
          </a:xfrm>
          <a:custGeom>
            <a:avLst/>
            <a:gdLst/>
            <a:ahLst/>
            <a:cxnLst/>
            <a:rect l="l" t="t" r="r" b="b"/>
            <a:pathLst>
              <a:path w="452754" h="452754">
                <a:moveTo>
                  <a:pt x="452627" y="339471"/>
                </a:moveTo>
                <a:lnTo>
                  <a:pt x="226313" y="339471"/>
                </a:lnTo>
                <a:lnTo>
                  <a:pt x="226313" y="452628"/>
                </a:lnTo>
                <a:lnTo>
                  <a:pt x="0" y="226314"/>
                </a:lnTo>
                <a:lnTo>
                  <a:pt x="226313" y="0"/>
                </a:lnTo>
                <a:lnTo>
                  <a:pt x="226313" y="113157"/>
                </a:lnTo>
                <a:lnTo>
                  <a:pt x="452627" y="113157"/>
                </a:lnTo>
                <a:lnTo>
                  <a:pt x="452627" y="339471"/>
                </a:lnTo>
                <a:close/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069335" y="3726926"/>
            <a:ext cx="559308" cy="74912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122681" y="3762303"/>
            <a:ext cx="452627" cy="6180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22681" y="3762302"/>
            <a:ext cx="452755" cy="618206"/>
          </a:xfrm>
          <a:custGeom>
            <a:avLst/>
            <a:gdLst/>
            <a:ahLst/>
            <a:cxnLst/>
            <a:rect l="l" t="t" r="r" b="b"/>
            <a:pathLst>
              <a:path w="452754" h="452755">
                <a:moveTo>
                  <a:pt x="113156" y="452628"/>
                </a:moveTo>
                <a:lnTo>
                  <a:pt x="113156" y="226314"/>
                </a:lnTo>
                <a:lnTo>
                  <a:pt x="0" y="226314"/>
                </a:lnTo>
                <a:lnTo>
                  <a:pt x="226313" y="0"/>
                </a:lnTo>
                <a:lnTo>
                  <a:pt x="452628" y="226314"/>
                </a:lnTo>
                <a:lnTo>
                  <a:pt x="339470" y="226314"/>
                </a:lnTo>
                <a:lnTo>
                  <a:pt x="339470" y="452628"/>
                </a:lnTo>
                <a:lnTo>
                  <a:pt x="113156" y="452628"/>
                </a:lnTo>
                <a:close/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25518" y="60313"/>
            <a:ext cx="1373505" cy="296662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103505">
              <a:lnSpc>
                <a:spcPts val="1030"/>
              </a:lnSpc>
              <a:spcBef>
                <a:spcPts val="235"/>
              </a:spcBef>
            </a:pP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APPLIED MACHINE  LEARNING IN</a:t>
            </a:r>
            <a:r>
              <a:rPr sz="950" spc="-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PYTHON</a:t>
            </a:r>
            <a:endParaRPr sz="950">
              <a:latin typeface="Georgia"/>
              <a:cs typeface="Georg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19" y="37457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19" y="224739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4124" y="768353"/>
            <a:ext cx="8587476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285490" marR="5080" indent="-3020695">
              <a:lnSpc>
                <a:spcPct val="100000"/>
              </a:lnSpc>
              <a:spcBef>
                <a:spcPts val="105"/>
              </a:spcBef>
            </a:pPr>
            <a:r>
              <a:rPr sz="2800" dirty="0"/>
              <a:t>Representing a </a:t>
            </a:r>
            <a:r>
              <a:rPr sz="2800" spc="-5" dirty="0"/>
              <a:t>piece of fruit </a:t>
            </a:r>
            <a:r>
              <a:rPr sz="2800" dirty="0"/>
              <a:t>as an array </a:t>
            </a:r>
            <a:r>
              <a:rPr sz="2800" spc="-5" dirty="0"/>
              <a:t>of </a:t>
            </a:r>
            <a:r>
              <a:rPr sz="2800" dirty="0"/>
              <a:t>features</a:t>
            </a:r>
          </a:p>
        </p:txBody>
      </p:sp>
      <p:sp>
        <p:nvSpPr>
          <p:cNvPr id="8" name="object 8"/>
          <p:cNvSpPr/>
          <p:nvPr/>
        </p:nvSpPr>
        <p:spPr>
          <a:xfrm>
            <a:off x="1694688" y="2331666"/>
            <a:ext cx="1732788" cy="23680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63980" y="2901838"/>
            <a:ext cx="460248" cy="15981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19610" y="2950737"/>
            <a:ext cx="361315" cy="1446238"/>
          </a:xfrm>
          <a:custGeom>
            <a:avLst/>
            <a:gdLst/>
            <a:ahLst/>
            <a:cxnLst/>
            <a:rect l="l" t="t" r="r" b="b"/>
            <a:pathLst>
              <a:path w="361314" h="1059179">
                <a:moveTo>
                  <a:pt x="361188" y="1059180"/>
                </a:moveTo>
                <a:lnTo>
                  <a:pt x="290889" y="1056814"/>
                </a:lnTo>
                <a:lnTo>
                  <a:pt x="233486" y="1050364"/>
                </a:lnTo>
                <a:lnTo>
                  <a:pt x="194785" y="1040797"/>
                </a:lnTo>
                <a:lnTo>
                  <a:pt x="180593" y="1029081"/>
                </a:lnTo>
                <a:lnTo>
                  <a:pt x="180593" y="559689"/>
                </a:lnTo>
                <a:lnTo>
                  <a:pt x="166402" y="547972"/>
                </a:lnTo>
                <a:lnTo>
                  <a:pt x="127701" y="538405"/>
                </a:lnTo>
                <a:lnTo>
                  <a:pt x="70298" y="531955"/>
                </a:lnTo>
                <a:lnTo>
                  <a:pt x="0" y="529590"/>
                </a:lnTo>
                <a:lnTo>
                  <a:pt x="70298" y="527224"/>
                </a:lnTo>
                <a:lnTo>
                  <a:pt x="127701" y="520774"/>
                </a:lnTo>
                <a:lnTo>
                  <a:pt x="166402" y="511207"/>
                </a:lnTo>
                <a:lnTo>
                  <a:pt x="180593" y="499491"/>
                </a:lnTo>
                <a:lnTo>
                  <a:pt x="180593" y="30099"/>
                </a:lnTo>
                <a:lnTo>
                  <a:pt x="194786" y="18382"/>
                </a:lnTo>
                <a:lnTo>
                  <a:pt x="233491" y="8815"/>
                </a:lnTo>
                <a:lnTo>
                  <a:pt x="290895" y="2365"/>
                </a:lnTo>
                <a:lnTo>
                  <a:pt x="361188" y="0"/>
                </a:lnTo>
              </a:path>
            </a:pathLst>
          </a:custGeom>
          <a:ln w="25908">
            <a:solidFill>
              <a:srgbClr val="DEDE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02535" y="1734461"/>
            <a:ext cx="1373124" cy="6284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58161" y="1783345"/>
            <a:ext cx="1262380" cy="493351"/>
          </a:xfrm>
          <a:custGeom>
            <a:avLst/>
            <a:gdLst/>
            <a:ahLst/>
            <a:cxnLst/>
            <a:rect l="l" t="t" r="r" b="b"/>
            <a:pathLst>
              <a:path w="1262379" h="361314">
                <a:moveTo>
                  <a:pt x="0" y="361188"/>
                </a:moveTo>
                <a:lnTo>
                  <a:pt x="2365" y="290895"/>
                </a:lnTo>
                <a:lnTo>
                  <a:pt x="8815" y="233491"/>
                </a:lnTo>
                <a:lnTo>
                  <a:pt x="18382" y="194786"/>
                </a:lnTo>
                <a:lnTo>
                  <a:pt x="30099" y="180593"/>
                </a:lnTo>
                <a:lnTo>
                  <a:pt x="600837" y="180593"/>
                </a:lnTo>
                <a:lnTo>
                  <a:pt x="612553" y="166401"/>
                </a:lnTo>
                <a:lnTo>
                  <a:pt x="622120" y="127696"/>
                </a:lnTo>
                <a:lnTo>
                  <a:pt x="628570" y="70292"/>
                </a:lnTo>
                <a:lnTo>
                  <a:pt x="630936" y="0"/>
                </a:lnTo>
                <a:lnTo>
                  <a:pt x="633301" y="70292"/>
                </a:lnTo>
                <a:lnTo>
                  <a:pt x="639751" y="127696"/>
                </a:lnTo>
                <a:lnTo>
                  <a:pt x="649318" y="166401"/>
                </a:lnTo>
                <a:lnTo>
                  <a:pt x="661035" y="180593"/>
                </a:lnTo>
                <a:lnTo>
                  <a:pt x="1231773" y="180593"/>
                </a:lnTo>
                <a:lnTo>
                  <a:pt x="1243489" y="194786"/>
                </a:lnTo>
                <a:lnTo>
                  <a:pt x="1253056" y="233491"/>
                </a:lnTo>
                <a:lnTo>
                  <a:pt x="1259506" y="290895"/>
                </a:lnTo>
                <a:lnTo>
                  <a:pt x="1261872" y="361188"/>
                </a:lnTo>
              </a:path>
            </a:pathLst>
          </a:custGeom>
          <a:ln w="25908">
            <a:solidFill>
              <a:srgbClr val="DEDE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410701" y="1358076"/>
            <a:ext cx="53467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solidFill>
                  <a:srgbClr val="002546"/>
                </a:solidFill>
                <a:latin typeface="Times New Roman"/>
                <a:cs typeface="Times New Roman"/>
              </a:rPr>
              <a:t>width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11361" y="3268941"/>
            <a:ext cx="266847" cy="816761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sz="1800" i="1" dirty="0">
                <a:solidFill>
                  <a:srgbClr val="002546"/>
                </a:solidFill>
                <a:latin typeface="Times New Roman"/>
                <a:cs typeface="Times New Roman"/>
              </a:rPr>
              <a:t>height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10701" y="4671037"/>
            <a:ext cx="48133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solidFill>
                  <a:srgbClr val="002546"/>
                </a:solidFill>
                <a:latin typeface="Times New Roman"/>
                <a:cs typeface="Times New Roman"/>
              </a:rPr>
              <a:t>m</a:t>
            </a:r>
            <a:r>
              <a:rPr sz="1800" i="1" spc="-5" dirty="0">
                <a:solidFill>
                  <a:srgbClr val="002546"/>
                </a:solidFill>
                <a:latin typeface="Times New Roman"/>
                <a:cs typeface="Times New Roman"/>
              </a:rPr>
              <a:t>a</a:t>
            </a:r>
            <a:r>
              <a:rPr sz="1800" i="1" spc="-10" dirty="0">
                <a:solidFill>
                  <a:srgbClr val="002546"/>
                </a:solidFill>
                <a:latin typeface="Times New Roman"/>
                <a:cs typeface="Times New Roman"/>
              </a:rPr>
              <a:t>ss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360676" y="4651891"/>
            <a:ext cx="600456" cy="1519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04110" y="4700790"/>
            <a:ext cx="501650" cy="0"/>
          </a:xfrm>
          <a:custGeom>
            <a:avLst/>
            <a:gdLst/>
            <a:ahLst/>
            <a:cxnLst/>
            <a:rect l="l" t="t" r="r" b="b"/>
            <a:pathLst>
              <a:path w="501650">
                <a:moveTo>
                  <a:pt x="0" y="0"/>
                </a:moveTo>
                <a:lnTo>
                  <a:pt x="501167" y="0"/>
                </a:lnTo>
              </a:path>
            </a:pathLst>
          </a:custGeom>
          <a:ln w="25908">
            <a:solidFill>
              <a:srgbClr val="DEDE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33846" y="4944876"/>
            <a:ext cx="50927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1800" i="1" dirty="0">
                <a:solidFill>
                  <a:srgbClr val="FF0000"/>
                </a:solidFill>
                <a:latin typeface="Times New Roman"/>
                <a:cs typeface="Times New Roman"/>
              </a:rPr>
              <a:t>ol</a:t>
            </a:r>
            <a:r>
              <a:rPr sz="18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or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310639" y="3979752"/>
            <a:ext cx="1033272" cy="10966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66266" y="4280082"/>
            <a:ext cx="711200" cy="686703"/>
          </a:xfrm>
          <a:custGeom>
            <a:avLst/>
            <a:gdLst/>
            <a:ahLst/>
            <a:cxnLst/>
            <a:rect l="l" t="t" r="r" b="b"/>
            <a:pathLst>
              <a:path w="711200" h="502920">
                <a:moveTo>
                  <a:pt x="0" y="502335"/>
                </a:moveTo>
                <a:lnTo>
                  <a:pt x="711123" y="0"/>
                </a:lnTo>
              </a:path>
            </a:pathLst>
          </a:custGeom>
          <a:ln w="44196">
            <a:solidFill>
              <a:srgbClr val="DEDE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021095" y="4193047"/>
            <a:ext cx="146685" cy="178612"/>
          </a:xfrm>
          <a:custGeom>
            <a:avLst/>
            <a:gdLst/>
            <a:ahLst/>
            <a:cxnLst/>
            <a:rect l="l" t="t" r="r" b="b"/>
            <a:pathLst>
              <a:path w="146685" h="130810">
                <a:moveTo>
                  <a:pt x="146545" y="0"/>
                </a:moveTo>
                <a:lnTo>
                  <a:pt x="0" y="22352"/>
                </a:lnTo>
                <a:lnTo>
                  <a:pt x="76504" y="130644"/>
                </a:lnTo>
                <a:lnTo>
                  <a:pt x="146545" y="0"/>
                </a:lnTo>
                <a:close/>
              </a:path>
            </a:pathLst>
          </a:custGeom>
          <a:solidFill>
            <a:srgbClr val="DEDE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834128" y="3105769"/>
            <a:ext cx="3852646" cy="30846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70152" y="3051683"/>
            <a:ext cx="1021079" cy="8219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517391" y="3093282"/>
            <a:ext cx="925068" cy="6762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517391" y="3093282"/>
            <a:ext cx="925194" cy="676299"/>
          </a:xfrm>
          <a:custGeom>
            <a:avLst/>
            <a:gdLst/>
            <a:ahLst/>
            <a:cxnLst/>
            <a:rect l="l" t="t" r="r" b="b"/>
            <a:pathLst>
              <a:path w="925195" h="495300">
                <a:moveTo>
                  <a:pt x="0" y="123825"/>
                </a:moveTo>
                <a:lnTo>
                  <a:pt x="677418" y="123825"/>
                </a:lnTo>
                <a:lnTo>
                  <a:pt x="677418" y="0"/>
                </a:lnTo>
                <a:lnTo>
                  <a:pt x="925068" y="247650"/>
                </a:lnTo>
                <a:lnTo>
                  <a:pt x="677418" y="495300"/>
                </a:lnTo>
                <a:lnTo>
                  <a:pt x="677418" y="371475"/>
                </a:lnTo>
                <a:lnTo>
                  <a:pt x="0" y="371475"/>
                </a:lnTo>
                <a:lnTo>
                  <a:pt x="0" y="123825"/>
                </a:lnTo>
                <a:close/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748789" y="2749932"/>
            <a:ext cx="3955783" cy="42232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748271" y="4204493"/>
            <a:ext cx="1985772" cy="71167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121657" y="4820236"/>
            <a:ext cx="1237475" cy="1729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95521" y="4237787"/>
            <a:ext cx="1891283" cy="58265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795516" y="4237790"/>
            <a:ext cx="1891664" cy="346249"/>
          </a:xfrm>
          <a:prstGeom prst="rect">
            <a:avLst/>
          </a:prstGeom>
          <a:ln w="9144">
            <a:solidFill>
              <a:srgbClr val="002446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505459">
              <a:lnSpc>
                <a:spcPct val="100000"/>
              </a:lnSpc>
              <a:spcBef>
                <a:spcPts val="540"/>
              </a:spcBef>
            </a:pP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Classifier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458456" y="3617674"/>
            <a:ext cx="608076" cy="62843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514843" y="3650969"/>
            <a:ext cx="495300" cy="49733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14843" y="3650968"/>
            <a:ext cx="495300" cy="497686"/>
          </a:xfrm>
          <a:custGeom>
            <a:avLst/>
            <a:gdLst/>
            <a:ahLst/>
            <a:cxnLst/>
            <a:rect l="l" t="t" r="r" b="b"/>
            <a:pathLst>
              <a:path w="495300" h="364489">
                <a:moveTo>
                  <a:pt x="371475" y="0"/>
                </a:moveTo>
                <a:lnTo>
                  <a:pt x="371475" y="182118"/>
                </a:lnTo>
                <a:lnTo>
                  <a:pt x="495300" y="182118"/>
                </a:lnTo>
                <a:lnTo>
                  <a:pt x="247650" y="364236"/>
                </a:lnTo>
                <a:lnTo>
                  <a:pt x="0" y="182118"/>
                </a:lnTo>
                <a:lnTo>
                  <a:pt x="123825" y="182118"/>
                </a:lnTo>
                <a:lnTo>
                  <a:pt x="123825" y="0"/>
                </a:lnTo>
                <a:lnTo>
                  <a:pt x="371475" y="0"/>
                </a:lnTo>
                <a:close/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785766" y="4357892"/>
            <a:ext cx="17653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2546"/>
                </a:solidFill>
                <a:latin typeface="Times New Roman"/>
                <a:cs typeface="Times New Roman"/>
              </a:rPr>
              <a:t>2. Learning</a:t>
            </a:r>
            <a:r>
              <a:rPr sz="1800" spc="-90" dirty="0">
                <a:solidFill>
                  <a:srgbClr val="00254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002546"/>
                </a:solidFill>
                <a:latin typeface="Times New Roman"/>
                <a:cs typeface="Times New Roman"/>
              </a:rPr>
              <a:t>model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920488" y="2695827"/>
            <a:ext cx="1749539" cy="8615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82211" y="2748889"/>
            <a:ext cx="1626235" cy="693640"/>
          </a:xfrm>
          <a:custGeom>
            <a:avLst/>
            <a:gdLst/>
            <a:ahLst/>
            <a:cxnLst/>
            <a:rect l="l" t="t" r="r" b="b"/>
            <a:pathLst>
              <a:path w="1626234" h="508000">
                <a:moveTo>
                  <a:pt x="0" y="0"/>
                </a:moveTo>
                <a:lnTo>
                  <a:pt x="1626107" y="0"/>
                </a:lnTo>
                <a:lnTo>
                  <a:pt x="1626107" y="507492"/>
                </a:lnTo>
                <a:lnTo>
                  <a:pt x="0" y="50749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7066115" y="5603598"/>
            <a:ext cx="139192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0840" marR="5080" indent="-35877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2546"/>
                </a:solidFill>
                <a:latin typeface="Times New Roman"/>
                <a:cs typeface="Times New Roman"/>
              </a:rPr>
              <a:t>Predicted</a:t>
            </a:r>
            <a:r>
              <a:rPr sz="1800" spc="-100" dirty="0">
                <a:solidFill>
                  <a:srgbClr val="0025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2546"/>
                </a:solidFill>
                <a:latin typeface="Times New Roman"/>
                <a:cs typeface="Times New Roman"/>
              </a:rPr>
              <a:t>class  (apple)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949952" y="2325422"/>
            <a:ext cx="2058924" cy="52231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005578" y="2374325"/>
            <a:ext cx="1948180" cy="387571"/>
          </a:xfrm>
          <a:custGeom>
            <a:avLst/>
            <a:gdLst/>
            <a:ahLst/>
            <a:cxnLst/>
            <a:rect l="l" t="t" r="r" b="b"/>
            <a:pathLst>
              <a:path w="1948179" h="283844">
                <a:moveTo>
                  <a:pt x="0" y="283464"/>
                </a:moveTo>
                <a:lnTo>
                  <a:pt x="1856" y="228292"/>
                </a:lnTo>
                <a:lnTo>
                  <a:pt x="6919" y="183241"/>
                </a:lnTo>
                <a:lnTo>
                  <a:pt x="14428" y="152869"/>
                </a:lnTo>
                <a:lnTo>
                  <a:pt x="23622" y="141732"/>
                </a:lnTo>
                <a:lnTo>
                  <a:pt x="950213" y="141732"/>
                </a:lnTo>
                <a:lnTo>
                  <a:pt x="959407" y="130593"/>
                </a:lnTo>
                <a:lnTo>
                  <a:pt x="966916" y="100217"/>
                </a:lnTo>
                <a:lnTo>
                  <a:pt x="971979" y="55165"/>
                </a:lnTo>
                <a:lnTo>
                  <a:pt x="973836" y="0"/>
                </a:lnTo>
                <a:lnTo>
                  <a:pt x="975692" y="55165"/>
                </a:lnTo>
                <a:lnTo>
                  <a:pt x="980755" y="100217"/>
                </a:lnTo>
                <a:lnTo>
                  <a:pt x="988264" y="130593"/>
                </a:lnTo>
                <a:lnTo>
                  <a:pt x="997458" y="141732"/>
                </a:lnTo>
                <a:lnTo>
                  <a:pt x="1924050" y="141732"/>
                </a:lnTo>
                <a:lnTo>
                  <a:pt x="1933243" y="152869"/>
                </a:lnTo>
                <a:lnTo>
                  <a:pt x="1940752" y="183241"/>
                </a:lnTo>
                <a:lnTo>
                  <a:pt x="1945815" y="228292"/>
                </a:lnTo>
                <a:lnTo>
                  <a:pt x="1947672" y="283464"/>
                </a:lnTo>
              </a:path>
            </a:pathLst>
          </a:custGeom>
          <a:ln w="25908">
            <a:solidFill>
              <a:srgbClr val="002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458456" y="4966108"/>
            <a:ext cx="608076" cy="62843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14843" y="4999402"/>
            <a:ext cx="495300" cy="49733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514843" y="4999403"/>
            <a:ext cx="495300" cy="497686"/>
          </a:xfrm>
          <a:custGeom>
            <a:avLst/>
            <a:gdLst/>
            <a:ahLst/>
            <a:cxnLst/>
            <a:rect l="l" t="t" r="r" b="b"/>
            <a:pathLst>
              <a:path w="495300" h="364489">
                <a:moveTo>
                  <a:pt x="371475" y="0"/>
                </a:moveTo>
                <a:lnTo>
                  <a:pt x="371475" y="182118"/>
                </a:lnTo>
                <a:lnTo>
                  <a:pt x="495300" y="182118"/>
                </a:lnTo>
                <a:lnTo>
                  <a:pt x="247650" y="364236"/>
                </a:lnTo>
                <a:lnTo>
                  <a:pt x="0" y="182118"/>
                </a:lnTo>
                <a:lnTo>
                  <a:pt x="123825" y="182118"/>
                </a:lnTo>
                <a:lnTo>
                  <a:pt x="123825" y="0"/>
                </a:lnTo>
                <a:lnTo>
                  <a:pt x="371475" y="0"/>
                </a:lnTo>
                <a:close/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943348" y="2327502"/>
            <a:ext cx="1702307" cy="52023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998969" y="2376406"/>
            <a:ext cx="1591310" cy="384970"/>
          </a:xfrm>
          <a:custGeom>
            <a:avLst/>
            <a:gdLst/>
            <a:ahLst/>
            <a:cxnLst/>
            <a:rect l="l" t="t" r="r" b="b"/>
            <a:pathLst>
              <a:path w="1591309" h="281939">
                <a:moveTo>
                  <a:pt x="0" y="281940"/>
                </a:moveTo>
                <a:lnTo>
                  <a:pt x="1845" y="227070"/>
                </a:lnTo>
                <a:lnTo>
                  <a:pt x="6880" y="182260"/>
                </a:lnTo>
                <a:lnTo>
                  <a:pt x="14348" y="152048"/>
                </a:lnTo>
                <a:lnTo>
                  <a:pt x="23495" y="140970"/>
                </a:lnTo>
                <a:lnTo>
                  <a:pt x="772033" y="140970"/>
                </a:lnTo>
                <a:lnTo>
                  <a:pt x="781179" y="129891"/>
                </a:lnTo>
                <a:lnTo>
                  <a:pt x="788647" y="99679"/>
                </a:lnTo>
                <a:lnTo>
                  <a:pt x="793682" y="54869"/>
                </a:lnTo>
                <a:lnTo>
                  <a:pt x="795528" y="0"/>
                </a:lnTo>
                <a:lnTo>
                  <a:pt x="797373" y="54869"/>
                </a:lnTo>
                <a:lnTo>
                  <a:pt x="802408" y="99679"/>
                </a:lnTo>
                <a:lnTo>
                  <a:pt x="809876" y="129891"/>
                </a:lnTo>
                <a:lnTo>
                  <a:pt x="819022" y="140970"/>
                </a:lnTo>
                <a:lnTo>
                  <a:pt x="1567561" y="140970"/>
                </a:lnTo>
                <a:lnTo>
                  <a:pt x="1576707" y="152048"/>
                </a:lnTo>
                <a:lnTo>
                  <a:pt x="1584175" y="182260"/>
                </a:lnTo>
                <a:lnTo>
                  <a:pt x="1589210" y="227070"/>
                </a:lnTo>
                <a:lnTo>
                  <a:pt x="1591056" y="281940"/>
                </a:lnTo>
              </a:path>
            </a:pathLst>
          </a:custGeom>
          <a:ln w="25908">
            <a:solidFill>
              <a:srgbClr val="002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514911" y="1301750"/>
            <a:ext cx="2472690" cy="546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113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2546"/>
                </a:solidFill>
                <a:latin typeface="Times New Roman"/>
                <a:cs typeface="Times New Roman"/>
              </a:rPr>
              <a:t>1. Feature</a:t>
            </a:r>
            <a:r>
              <a:rPr sz="1800" spc="-95" dirty="0">
                <a:solidFill>
                  <a:srgbClr val="0025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2546"/>
                </a:solidFill>
                <a:latin typeface="Times New Roman"/>
                <a:cs typeface="Times New Roman"/>
              </a:rPr>
              <a:t>representation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1000" spc="-5" dirty="0">
                <a:solidFill>
                  <a:srgbClr val="002546"/>
                </a:solidFill>
                <a:latin typeface="Times New Roman"/>
                <a:cs typeface="Times New Roman"/>
              </a:rPr>
              <a:t>Label</a:t>
            </a:r>
            <a:r>
              <a:rPr sz="1000" spc="5" dirty="0">
                <a:solidFill>
                  <a:srgbClr val="002546"/>
                </a:solidFill>
                <a:latin typeface="Times New Roman"/>
                <a:cs typeface="Times New Roman"/>
              </a:rPr>
              <a:t> </a:t>
            </a:r>
            <a:r>
              <a:rPr sz="1000" spc="-10" dirty="0">
                <a:solidFill>
                  <a:srgbClr val="002546"/>
                </a:solidFill>
                <a:latin typeface="Times New Roman"/>
                <a:cs typeface="Times New Roman"/>
              </a:rPr>
              <a:t>information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171991" y="2026975"/>
            <a:ext cx="323215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085975" algn="l"/>
              </a:tabLst>
            </a:pPr>
            <a:r>
              <a:rPr sz="1000" spc="-5" dirty="0">
                <a:solidFill>
                  <a:srgbClr val="002546"/>
                </a:solidFill>
                <a:latin typeface="Times New Roman"/>
                <a:cs typeface="Times New Roman"/>
              </a:rPr>
              <a:t>(available in </a:t>
            </a:r>
            <a:r>
              <a:rPr sz="1000" spc="-10" dirty="0">
                <a:solidFill>
                  <a:srgbClr val="002546"/>
                </a:solidFill>
                <a:latin typeface="Times New Roman"/>
                <a:cs typeface="Times New Roman"/>
              </a:rPr>
              <a:t>training</a:t>
            </a:r>
            <a:r>
              <a:rPr sz="1000" spc="95" dirty="0">
                <a:solidFill>
                  <a:srgbClr val="002546"/>
                </a:solidFill>
                <a:latin typeface="Times New Roman"/>
                <a:cs typeface="Times New Roman"/>
              </a:rPr>
              <a:t> </a:t>
            </a:r>
            <a:r>
              <a:rPr sz="1000" spc="-5" dirty="0">
                <a:solidFill>
                  <a:srgbClr val="002546"/>
                </a:solidFill>
                <a:latin typeface="Times New Roman"/>
                <a:cs typeface="Times New Roman"/>
              </a:rPr>
              <a:t>data</a:t>
            </a:r>
            <a:r>
              <a:rPr sz="1000" spc="10" dirty="0">
                <a:solidFill>
                  <a:srgbClr val="002546"/>
                </a:solidFill>
                <a:latin typeface="Times New Roman"/>
                <a:cs typeface="Times New Roman"/>
              </a:rPr>
              <a:t> </a:t>
            </a:r>
            <a:r>
              <a:rPr sz="1000" spc="-10" dirty="0">
                <a:solidFill>
                  <a:srgbClr val="002546"/>
                </a:solidFill>
                <a:latin typeface="Times New Roman"/>
                <a:cs typeface="Times New Roman"/>
              </a:rPr>
              <a:t>only)	</a:t>
            </a:r>
            <a:r>
              <a:rPr sz="1000" spc="-5" dirty="0">
                <a:solidFill>
                  <a:srgbClr val="002546"/>
                </a:solidFill>
                <a:latin typeface="Times New Roman"/>
                <a:cs typeface="Times New Roman"/>
              </a:rPr>
              <a:t>Feature</a:t>
            </a:r>
            <a:r>
              <a:rPr sz="1000" spc="-20" dirty="0">
                <a:solidFill>
                  <a:srgbClr val="002546"/>
                </a:solidFill>
                <a:latin typeface="Times New Roman"/>
                <a:cs typeface="Times New Roman"/>
              </a:rPr>
              <a:t> </a:t>
            </a:r>
            <a:r>
              <a:rPr sz="1000" spc="-5" dirty="0">
                <a:solidFill>
                  <a:srgbClr val="002546"/>
                </a:solidFill>
                <a:latin typeface="Times New Roman"/>
                <a:cs typeface="Times New Roman"/>
              </a:rPr>
              <a:t>representation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>
          <a:xfrm>
            <a:off x="801216" y="1535968"/>
            <a:ext cx="7541568" cy="1646604"/>
          </a:xfrm>
        </p:spPr>
        <p:txBody>
          <a:bodyPr/>
          <a:lstStyle/>
          <a:p>
            <a:r>
              <a:rPr lang="es-ES" sz="3600" b="1" spc="-5" dirty="0" err="1">
                <a:solidFill>
                  <a:srgbClr val="00274C"/>
                </a:solidFill>
              </a:rPr>
              <a:t>Python</a:t>
            </a:r>
            <a:r>
              <a:rPr lang="es-ES" sz="3600" b="1" spc="-5" dirty="0">
                <a:solidFill>
                  <a:srgbClr val="00274C"/>
                </a:solidFill>
              </a:rPr>
              <a:t> </a:t>
            </a:r>
            <a:r>
              <a:rPr lang="es-ES" sz="3600" b="1" spc="-50" dirty="0">
                <a:solidFill>
                  <a:srgbClr val="00274C"/>
                </a:solidFill>
              </a:rPr>
              <a:t>Tools </a:t>
            </a:r>
            <a:r>
              <a:rPr lang="es-ES" sz="3600" b="1" dirty="0" err="1">
                <a:solidFill>
                  <a:srgbClr val="00274C"/>
                </a:solidFill>
              </a:rPr>
              <a:t>for</a:t>
            </a:r>
            <a:r>
              <a:rPr lang="es-ES" sz="3600" b="1" dirty="0">
                <a:solidFill>
                  <a:srgbClr val="00274C"/>
                </a:solidFill>
              </a:rPr>
              <a:t> </a:t>
            </a:r>
            <a:r>
              <a:rPr lang="es-ES" sz="3600" b="1" spc="-5" dirty="0">
                <a:solidFill>
                  <a:srgbClr val="00274C"/>
                </a:solidFill>
              </a:rPr>
              <a:t>Machine</a:t>
            </a:r>
            <a:r>
              <a:rPr lang="es-ES" sz="3600" b="1" spc="-85" dirty="0">
                <a:solidFill>
                  <a:srgbClr val="00274C"/>
                </a:solidFill>
              </a:rPr>
              <a:t> </a:t>
            </a:r>
            <a:r>
              <a:rPr lang="es-ES" sz="3600" b="1" spc="-5" dirty="0" err="1">
                <a:solidFill>
                  <a:srgbClr val="00274C"/>
                </a:solidFill>
              </a:rPr>
              <a:t>Learning</a:t>
            </a:r>
            <a:br>
              <a:rPr lang="es-ES" sz="3600" dirty="0"/>
            </a:br>
            <a:endParaRPr lang="es-ES" dirty="0"/>
          </a:p>
        </p:txBody>
      </p:sp>
      <p:sp>
        <p:nvSpPr>
          <p:cNvPr id="6" name="Subtítulo 5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9554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25518" y="60313"/>
            <a:ext cx="1373505" cy="296662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103505">
              <a:lnSpc>
                <a:spcPts val="1030"/>
              </a:lnSpc>
              <a:spcBef>
                <a:spcPts val="235"/>
              </a:spcBef>
            </a:pP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APPLIED MACHINE  LEARNING IN</a:t>
            </a:r>
            <a:r>
              <a:rPr sz="950" spc="-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PYTHON</a:t>
            </a:r>
            <a:endParaRPr sz="950">
              <a:latin typeface="Georgia"/>
              <a:cs typeface="Georg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19" y="37457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19" y="224739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23416" y="561848"/>
            <a:ext cx="684276" cy="12776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43471" y="561848"/>
            <a:ext cx="807720" cy="12776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04124" y="768355"/>
            <a:ext cx="8587476" cy="109068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spc="-5" dirty="0"/>
              <a:t>scikit-learn: Python Machine</a:t>
            </a:r>
            <a:r>
              <a:rPr sz="3500" spc="55" dirty="0"/>
              <a:t> </a:t>
            </a:r>
            <a:r>
              <a:rPr sz="3500" spc="-5" dirty="0"/>
              <a:t>Learning</a:t>
            </a:r>
            <a:r>
              <a:rPr lang="es-ES_tradnl" sz="3500" spc="-5" dirty="0"/>
              <a:t> Library</a:t>
            </a:r>
            <a:endParaRPr sz="3500" dirty="0"/>
          </a:p>
        </p:txBody>
      </p:sp>
      <p:sp>
        <p:nvSpPr>
          <p:cNvPr id="15" name="object 15"/>
          <p:cNvSpPr txBox="1"/>
          <p:nvPr/>
        </p:nvSpPr>
        <p:spPr>
          <a:xfrm>
            <a:off x="637545" y="2531312"/>
            <a:ext cx="3212465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100" b="1" spc="-5" dirty="0">
                <a:solidFill>
                  <a:srgbClr val="002546"/>
                </a:solidFill>
                <a:latin typeface="Arial"/>
                <a:cs typeface="Arial"/>
              </a:rPr>
              <a:t>scikit-learn</a:t>
            </a:r>
            <a:r>
              <a:rPr sz="2100" b="1" spc="-35" dirty="0">
                <a:solidFill>
                  <a:srgbClr val="002546"/>
                </a:solidFill>
                <a:latin typeface="Arial"/>
                <a:cs typeface="Arial"/>
              </a:rPr>
              <a:t> </a:t>
            </a:r>
            <a:r>
              <a:rPr sz="2100" b="1" spc="-5" dirty="0">
                <a:solidFill>
                  <a:srgbClr val="002546"/>
                </a:solidFill>
                <a:latin typeface="Arial"/>
                <a:cs typeface="Arial"/>
              </a:rPr>
              <a:t>Homepage</a:t>
            </a:r>
            <a:endParaRPr sz="21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7545" y="2897551"/>
            <a:ext cx="7742555" cy="259519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27100">
              <a:lnSpc>
                <a:spcPct val="100000"/>
              </a:lnSpc>
              <a:spcBef>
                <a:spcPts val="105"/>
              </a:spcBef>
            </a:pPr>
            <a:r>
              <a:rPr sz="2000" b="1" u="heavy" spc="-5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Arial"/>
                <a:cs typeface="Arial"/>
                <a:hlinkClick r:id="rId5"/>
              </a:rPr>
              <a:t>http://scikit-learn.org/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ts val="2320"/>
              </a:lnSpc>
              <a:spcBef>
                <a:spcPts val="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100" b="1" spc="-5" dirty="0">
                <a:solidFill>
                  <a:srgbClr val="002546"/>
                </a:solidFill>
                <a:latin typeface="Arial"/>
                <a:cs typeface="Arial"/>
              </a:rPr>
              <a:t>scikit-learn User Guide</a:t>
            </a:r>
            <a:endParaRPr sz="2100">
              <a:latin typeface="Arial"/>
              <a:cs typeface="Arial"/>
            </a:endParaRPr>
          </a:p>
          <a:p>
            <a:pPr marL="927100">
              <a:lnSpc>
                <a:spcPts val="2200"/>
              </a:lnSpc>
            </a:pPr>
            <a:r>
              <a:rPr sz="2000" b="1" u="heavy" spc="-5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Arial"/>
                <a:cs typeface="Arial"/>
                <a:hlinkClick r:id="rId6"/>
              </a:rPr>
              <a:t>http://scikit-learn.org/stable/user_guide.html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ts val="2320"/>
              </a:lnSpc>
              <a:spcBef>
                <a:spcPts val="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100" b="1" spc="-5" dirty="0">
                <a:solidFill>
                  <a:srgbClr val="002546"/>
                </a:solidFill>
                <a:latin typeface="Arial"/>
                <a:cs typeface="Arial"/>
              </a:rPr>
              <a:t>scikit-learn API</a:t>
            </a:r>
            <a:r>
              <a:rPr sz="2100" b="1" spc="-75" dirty="0">
                <a:solidFill>
                  <a:srgbClr val="002546"/>
                </a:solidFill>
                <a:latin typeface="Arial"/>
                <a:cs typeface="Arial"/>
              </a:rPr>
              <a:t> </a:t>
            </a:r>
            <a:r>
              <a:rPr sz="2100" b="1" spc="-5" dirty="0">
                <a:solidFill>
                  <a:srgbClr val="002546"/>
                </a:solidFill>
                <a:latin typeface="Arial"/>
                <a:cs typeface="Arial"/>
              </a:rPr>
              <a:t>reference</a:t>
            </a:r>
            <a:endParaRPr sz="2100">
              <a:latin typeface="Arial"/>
              <a:cs typeface="Arial"/>
            </a:endParaRPr>
          </a:p>
          <a:p>
            <a:pPr marL="927100">
              <a:lnSpc>
                <a:spcPts val="2200"/>
              </a:lnSpc>
            </a:pPr>
            <a:r>
              <a:rPr sz="2000" b="1" u="heavy" spc="-5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Arial"/>
                <a:cs typeface="Arial"/>
                <a:hlinkClick r:id="rId7"/>
              </a:rPr>
              <a:t>http://scikit-learn.org/stable/modules/classes.html</a:t>
            </a:r>
            <a:endParaRPr sz="2000">
              <a:latin typeface="Arial"/>
              <a:cs typeface="Arial"/>
            </a:endParaRPr>
          </a:p>
          <a:p>
            <a:pPr marL="355600" marR="5080" indent="-342900">
              <a:lnSpc>
                <a:spcPct val="79000"/>
              </a:lnSpc>
              <a:spcBef>
                <a:spcPts val="5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002546"/>
                </a:solidFill>
                <a:latin typeface="Arial"/>
                <a:cs typeface="Arial"/>
              </a:rPr>
              <a:t>In Python, </a:t>
            </a:r>
            <a:r>
              <a:rPr sz="2000" b="1" spc="25" dirty="0">
                <a:solidFill>
                  <a:srgbClr val="002546"/>
                </a:solidFill>
                <a:latin typeface="Arial"/>
                <a:cs typeface="Arial"/>
              </a:rPr>
              <a:t>we </a:t>
            </a:r>
            <a:r>
              <a:rPr sz="2000" b="1" spc="-5" dirty="0">
                <a:solidFill>
                  <a:srgbClr val="002546"/>
                </a:solidFill>
                <a:latin typeface="Arial"/>
                <a:cs typeface="Arial"/>
              </a:rPr>
              <a:t>typically import </a:t>
            </a:r>
            <a:r>
              <a:rPr sz="2000" b="1" dirty="0">
                <a:solidFill>
                  <a:srgbClr val="002546"/>
                </a:solidFill>
                <a:latin typeface="Arial"/>
                <a:cs typeface="Arial"/>
              </a:rPr>
              <a:t>classes and functions </a:t>
            </a:r>
            <a:r>
              <a:rPr sz="2000" b="1" spc="10" dirty="0">
                <a:solidFill>
                  <a:srgbClr val="002546"/>
                </a:solidFill>
                <a:latin typeface="Arial"/>
                <a:cs typeface="Arial"/>
              </a:rPr>
              <a:t>we</a:t>
            </a:r>
            <a:r>
              <a:rPr sz="2000" b="1" spc="-215" dirty="0">
                <a:solidFill>
                  <a:srgbClr val="002546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2546"/>
                </a:solidFill>
                <a:latin typeface="Arial"/>
                <a:cs typeface="Arial"/>
              </a:rPr>
              <a:t>need  </a:t>
            </a:r>
            <a:r>
              <a:rPr sz="2000" b="1" spc="-5" dirty="0">
                <a:solidFill>
                  <a:srgbClr val="002546"/>
                </a:solidFill>
                <a:latin typeface="Arial"/>
                <a:cs typeface="Arial"/>
              </a:rPr>
              <a:t>like</a:t>
            </a:r>
            <a:r>
              <a:rPr sz="2000" b="1" spc="-20" dirty="0">
                <a:solidFill>
                  <a:srgbClr val="002546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2546"/>
                </a:solidFill>
                <a:latin typeface="Arial"/>
                <a:cs typeface="Arial"/>
              </a:rPr>
              <a:t>this:</a:t>
            </a:r>
            <a:endParaRPr sz="2000">
              <a:latin typeface="Arial"/>
              <a:cs typeface="Arial"/>
            </a:endParaRPr>
          </a:p>
          <a:p>
            <a:pPr marL="469900" marR="165735">
              <a:lnSpc>
                <a:spcPts val="2200"/>
              </a:lnSpc>
              <a:spcBef>
                <a:spcPts val="15"/>
              </a:spcBef>
            </a:pPr>
            <a:r>
              <a:rPr sz="1800" b="1" spc="-5" dirty="0">
                <a:solidFill>
                  <a:srgbClr val="002546"/>
                </a:solidFill>
                <a:latin typeface="Courier New"/>
                <a:cs typeface="Courier New"/>
              </a:rPr>
              <a:t>from </a:t>
            </a:r>
            <a:r>
              <a:rPr sz="1800" b="1" spc="-10" dirty="0">
                <a:solidFill>
                  <a:srgbClr val="002546"/>
                </a:solidFill>
                <a:latin typeface="Courier New"/>
                <a:cs typeface="Courier New"/>
              </a:rPr>
              <a:t>sklearn.model_selection import train_test_split  </a:t>
            </a:r>
            <a:r>
              <a:rPr sz="1800" b="1" spc="-5" dirty="0">
                <a:solidFill>
                  <a:srgbClr val="002546"/>
                </a:solidFill>
                <a:latin typeface="Courier New"/>
                <a:cs typeface="Courier New"/>
              </a:rPr>
              <a:t>from sklearn.tree import</a:t>
            </a:r>
            <a:r>
              <a:rPr sz="1800" b="1" spc="-100" dirty="0">
                <a:solidFill>
                  <a:srgbClr val="002546"/>
                </a:solidFill>
                <a:latin typeface="Courier New"/>
                <a:cs typeface="Courier New"/>
              </a:rPr>
              <a:t> </a:t>
            </a:r>
            <a:r>
              <a:rPr sz="1800" b="1" spc="-5" dirty="0">
                <a:solidFill>
                  <a:srgbClr val="002546"/>
                </a:solidFill>
                <a:latin typeface="Courier New"/>
                <a:cs typeface="Courier New"/>
              </a:rPr>
              <a:t>DecisionTreeClassifier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372100" y="2192502"/>
            <a:ext cx="2744724" cy="135883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25518" y="60313"/>
            <a:ext cx="1373505" cy="296662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103505">
              <a:lnSpc>
                <a:spcPts val="1030"/>
              </a:lnSpc>
              <a:spcBef>
                <a:spcPts val="235"/>
              </a:spcBef>
            </a:pP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APPLIED MACHINE  LEARNING IN</a:t>
            </a:r>
            <a:r>
              <a:rPr sz="950" spc="-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PYTHON</a:t>
            </a:r>
            <a:endParaRPr sz="950">
              <a:latin typeface="Georgia"/>
              <a:cs typeface="Georg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19" y="37457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19" y="224739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07585" y="574332"/>
            <a:ext cx="708659" cy="1169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26420" y="709506"/>
            <a:ext cx="8093075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SciPy Library: Scientific Computing</a:t>
            </a:r>
            <a:r>
              <a:rPr sz="3200" spc="-70" dirty="0"/>
              <a:t> </a:t>
            </a:r>
            <a:r>
              <a:rPr sz="3200" spc="-50" dirty="0"/>
              <a:t>Tools</a:t>
            </a:r>
            <a:endParaRPr sz="3200" dirty="0"/>
          </a:p>
        </p:txBody>
      </p:sp>
      <p:sp>
        <p:nvSpPr>
          <p:cNvPr id="14" name="object 14"/>
          <p:cNvSpPr/>
          <p:nvPr/>
        </p:nvSpPr>
        <p:spPr>
          <a:xfrm>
            <a:off x="6620295" y="1294910"/>
            <a:ext cx="810445" cy="958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33402" y="2139951"/>
            <a:ext cx="7930515" cy="340789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88054">
              <a:lnSpc>
                <a:spcPct val="100000"/>
              </a:lnSpc>
              <a:spcBef>
                <a:spcPts val="105"/>
              </a:spcBef>
            </a:pPr>
            <a:r>
              <a:rPr sz="3200" u="heavy" spc="-25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imes New Roman"/>
                <a:cs typeface="Times New Roman"/>
                <a:hlinkClick r:id="rId5"/>
              </a:rPr>
              <a:t>http://www.scipy.org/</a:t>
            </a:r>
            <a:endParaRPr sz="3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2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8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300" b="1" spc="-5" dirty="0">
                <a:solidFill>
                  <a:srgbClr val="002546"/>
                </a:solidFill>
                <a:latin typeface="Arial"/>
                <a:cs typeface="Arial"/>
              </a:rPr>
              <a:t>Provides </a:t>
            </a:r>
            <a:r>
              <a:rPr sz="2300" b="1" dirty="0">
                <a:solidFill>
                  <a:srgbClr val="002546"/>
                </a:solidFill>
                <a:latin typeface="Arial"/>
                <a:cs typeface="Arial"/>
              </a:rPr>
              <a:t>a variety </a:t>
            </a:r>
            <a:r>
              <a:rPr sz="2300" b="1" spc="-5" dirty="0">
                <a:solidFill>
                  <a:srgbClr val="002546"/>
                </a:solidFill>
                <a:latin typeface="Arial"/>
                <a:cs typeface="Arial"/>
              </a:rPr>
              <a:t>of </a:t>
            </a:r>
            <a:r>
              <a:rPr sz="2300" b="1" dirty="0">
                <a:solidFill>
                  <a:srgbClr val="002546"/>
                </a:solidFill>
                <a:latin typeface="Arial"/>
                <a:cs typeface="Arial"/>
              </a:rPr>
              <a:t>useful </a:t>
            </a:r>
            <a:r>
              <a:rPr sz="2300" b="1" spc="-5" dirty="0">
                <a:solidFill>
                  <a:srgbClr val="002546"/>
                </a:solidFill>
                <a:latin typeface="Arial"/>
                <a:cs typeface="Arial"/>
              </a:rPr>
              <a:t>scientific computing</a:t>
            </a:r>
            <a:r>
              <a:rPr sz="2300" b="1" spc="-150" dirty="0">
                <a:solidFill>
                  <a:srgbClr val="002546"/>
                </a:solidFill>
                <a:latin typeface="Arial"/>
                <a:cs typeface="Arial"/>
              </a:rPr>
              <a:t> </a:t>
            </a:r>
            <a:r>
              <a:rPr sz="2300" b="1" spc="-5" dirty="0">
                <a:solidFill>
                  <a:srgbClr val="002546"/>
                </a:solidFill>
                <a:latin typeface="Arial"/>
                <a:cs typeface="Arial"/>
              </a:rPr>
              <a:t>tools,  including statistical distributions, optimization of  functions, linear </a:t>
            </a:r>
            <a:r>
              <a:rPr sz="2300" b="1" dirty="0">
                <a:solidFill>
                  <a:srgbClr val="002546"/>
                </a:solidFill>
                <a:latin typeface="Arial"/>
                <a:cs typeface="Arial"/>
              </a:rPr>
              <a:t>algebra, and a variety </a:t>
            </a:r>
            <a:r>
              <a:rPr sz="2300" b="1" spc="-5" dirty="0">
                <a:solidFill>
                  <a:srgbClr val="002546"/>
                </a:solidFill>
                <a:latin typeface="Arial"/>
                <a:cs typeface="Arial"/>
              </a:rPr>
              <a:t>of specialized  mathematical</a:t>
            </a:r>
            <a:r>
              <a:rPr sz="2300" b="1" spc="-50" dirty="0">
                <a:solidFill>
                  <a:srgbClr val="002546"/>
                </a:solidFill>
                <a:latin typeface="Arial"/>
                <a:cs typeface="Arial"/>
              </a:rPr>
              <a:t> </a:t>
            </a:r>
            <a:r>
              <a:rPr sz="2300" b="1" spc="-5" dirty="0">
                <a:solidFill>
                  <a:srgbClr val="002546"/>
                </a:solidFill>
                <a:latin typeface="Arial"/>
                <a:cs typeface="Arial"/>
              </a:rPr>
              <a:t>functions.</a:t>
            </a:r>
            <a:endParaRPr sz="2300" dirty="0">
              <a:latin typeface="Arial"/>
              <a:cs typeface="Arial"/>
            </a:endParaRPr>
          </a:p>
          <a:p>
            <a:pPr marL="355600" marR="841375" indent="-342900">
              <a:lnSpc>
                <a:spcPct val="80000"/>
              </a:lnSpc>
              <a:spcBef>
                <a:spcPts val="5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300" b="1" spc="-10" dirty="0">
                <a:solidFill>
                  <a:srgbClr val="002546"/>
                </a:solidFill>
                <a:latin typeface="Arial"/>
                <a:cs typeface="Arial"/>
              </a:rPr>
              <a:t>With </a:t>
            </a:r>
            <a:r>
              <a:rPr sz="2300" b="1" spc="-5" dirty="0">
                <a:solidFill>
                  <a:srgbClr val="002546"/>
                </a:solidFill>
                <a:latin typeface="Arial"/>
                <a:cs typeface="Arial"/>
              </a:rPr>
              <a:t>scikit-learn, it provides support </a:t>
            </a:r>
            <a:r>
              <a:rPr sz="2300" b="1" dirty="0">
                <a:solidFill>
                  <a:srgbClr val="002546"/>
                </a:solidFill>
                <a:latin typeface="Arial"/>
                <a:cs typeface="Arial"/>
              </a:rPr>
              <a:t>for </a:t>
            </a:r>
            <a:r>
              <a:rPr sz="2300" b="1" i="1" dirty="0">
                <a:solidFill>
                  <a:srgbClr val="002546"/>
                </a:solidFill>
                <a:latin typeface="Arial"/>
                <a:cs typeface="Arial"/>
              </a:rPr>
              <a:t>sparse  matrices</a:t>
            </a:r>
            <a:r>
              <a:rPr sz="2300" b="1" dirty="0">
                <a:solidFill>
                  <a:srgbClr val="002546"/>
                </a:solidFill>
                <a:latin typeface="Arial"/>
                <a:cs typeface="Arial"/>
              </a:rPr>
              <a:t>, a </a:t>
            </a:r>
            <a:r>
              <a:rPr sz="2300" b="1" spc="5" dirty="0">
                <a:solidFill>
                  <a:srgbClr val="002546"/>
                </a:solidFill>
                <a:latin typeface="Arial"/>
                <a:cs typeface="Arial"/>
              </a:rPr>
              <a:t>way </a:t>
            </a:r>
            <a:r>
              <a:rPr sz="2300" b="1" dirty="0">
                <a:solidFill>
                  <a:srgbClr val="002546"/>
                </a:solidFill>
                <a:latin typeface="Arial"/>
                <a:cs typeface="Arial"/>
              </a:rPr>
              <a:t>to store </a:t>
            </a:r>
            <a:r>
              <a:rPr sz="2300" b="1" spc="-5" dirty="0">
                <a:solidFill>
                  <a:srgbClr val="002546"/>
                </a:solidFill>
                <a:latin typeface="Arial"/>
                <a:cs typeface="Arial"/>
              </a:rPr>
              <a:t>large </a:t>
            </a:r>
            <a:r>
              <a:rPr sz="2300" b="1" dirty="0">
                <a:solidFill>
                  <a:srgbClr val="002546"/>
                </a:solidFill>
                <a:latin typeface="Arial"/>
                <a:cs typeface="Arial"/>
              </a:rPr>
              <a:t>tables that</a:t>
            </a:r>
            <a:r>
              <a:rPr sz="2300" b="1" spc="-229" dirty="0">
                <a:solidFill>
                  <a:srgbClr val="002546"/>
                </a:solidFill>
                <a:latin typeface="Arial"/>
                <a:cs typeface="Arial"/>
              </a:rPr>
              <a:t> </a:t>
            </a:r>
            <a:r>
              <a:rPr sz="2300" b="1" spc="-5" dirty="0">
                <a:solidFill>
                  <a:srgbClr val="002546"/>
                </a:solidFill>
                <a:latin typeface="Arial"/>
                <a:cs typeface="Arial"/>
              </a:rPr>
              <a:t>consist  </a:t>
            </a:r>
            <a:r>
              <a:rPr sz="2300" b="1" dirty="0">
                <a:solidFill>
                  <a:srgbClr val="002546"/>
                </a:solidFill>
                <a:latin typeface="Arial"/>
                <a:cs typeface="Arial"/>
              </a:rPr>
              <a:t>mostly </a:t>
            </a:r>
            <a:r>
              <a:rPr sz="2300" b="1" spc="-5" dirty="0">
                <a:solidFill>
                  <a:srgbClr val="002546"/>
                </a:solidFill>
                <a:latin typeface="Arial"/>
                <a:cs typeface="Arial"/>
              </a:rPr>
              <a:t>of</a:t>
            </a:r>
            <a:r>
              <a:rPr sz="2300" b="1" spc="-45" dirty="0">
                <a:solidFill>
                  <a:srgbClr val="002546"/>
                </a:solidFill>
                <a:latin typeface="Arial"/>
                <a:cs typeface="Arial"/>
              </a:rPr>
              <a:t> </a:t>
            </a:r>
            <a:r>
              <a:rPr sz="2300" b="1" dirty="0">
                <a:solidFill>
                  <a:srgbClr val="002546"/>
                </a:solidFill>
                <a:latin typeface="Arial"/>
                <a:cs typeface="Arial"/>
              </a:rPr>
              <a:t>zeros.</a:t>
            </a:r>
            <a:endParaRPr sz="2300" dirty="0">
              <a:latin typeface="Arial"/>
              <a:cs typeface="Arial"/>
            </a:endParaRPr>
          </a:p>
          <a:p>
            <a:pPr marL="355600" indent="-342900">
              <a:lnSpc>
                <a:spcPts val="2740"/>
              </a:lnSpc>
              <a:buFont typeface="Arial"/>
              <a:buChar char="•"/>
              <a:tabLst>
                <a:tab pos="354965" algn="l"/>
                <a:tab pos="355600" algn="l"/>
                <a:tab pos="2802890" algn="l"/>
              </a:tabLst>
            </a:pPr>
            <a:r>
              <a:rPr sz="2300" b="1" dirty="0">
                <a:solidFill>
                  <a:srgbClr val="002546"/>
                </a:solidFill>
                <a:latin typeface="Arial"/>
                <a:cs typeface="Arial"/>
              </a:rPr>
              <a:t>Example</a:t>
            </a:r>
            <a:r>
              <a:rPr sz="2300" b="1" spc="-15" dirty="0">
                <a:solidFill>
                  <a:srgbClr val="002546"/>
                </a:solidFill>
                <a:latin typeface="Arial"/>
                <a:cs typeface="Arial"/>
              </a:rPr>
              <a:t> </a:t>
            </a:r>
            <a:r>
              <a:rPr sz="2300" b="1" spc="-5" dirty="0">
                <a:solidFill>
                  <a:srgbClr val="002546"/>
                </a:solidFill>
                <a:latin typeface="Arial"/>
                <a:cs typeface="Arial"/>
              </a:rPr>
              <a:t>import:	</a:t>
            </a:r>
            <a:r>
              <a:rPr sz="2300" b="1" spc="-5" dirty="0">
                <a:solidFill>
                  <a:srgbClr val="002546"/>
                </a:solidFill>
                <a:latin typeface="Courier New"/>
                <a:cs typeface="Courier New"/>
              </a:rPr>
              <a:t>import scipy as</a:t>
            </a:r>
            <a:r>
              <a:rPr sz="2300" b="1" spc="-85" dirty="0">
                <a:solidFill>
                  <a:srgbClr val="002546"/>
                </a:solidFill>
                <a:latin typeface="Courier New"/>
                <a:cs typeface="Courier New"/>
              </a:rPr>
              <a:t> </a:t>
            </a:r>
            <a:r>
              <a:rPr sz="2300" b="1" spc="-5" dirty="0">
                <a:solidFill>
                  <a:srgbClr val="002546"/>
                </a:solidFill>
                <a:latin typeface="Courier New"/>
                <a:cs typeface="Courier New"/>
              </a:rPr>
              <a:t>sp</a:t>
            </a:r>
            <a:endParaRPr sz="23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25518" y="60313"/>
            <a:ext cx="1373505" cy="296662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103505">
              <a:lnSpc>
                <a:spcPts val="1030"/>
              </a:lnSpc>
              <a:spcBef>
                <a:spcPts val="235"/>
              </a:spcBef>
            </a:pP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APPLIED MACHINE  LEARNING IN</a:t>
            </a:r>
            <a:r>
              <a:rPr sz="950" spc="-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PYTHON</a:t>
            </a:r>
            <a:endParaRPr sz="950">
              <a:latin typeface="Georgia"/>
              <a:cs typeface="Georg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19" y="37457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19" y="224739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19410" y="709506"/>
            <a:ext cx="7907020" cy="5520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dirty="0"/>
              <a:t>NumPy: </a:t>
            </a:r>
            <a:r>
              <a:rPr sz="3500" spc="-5" dirty="0"/>
              <a:t>Scientific Computing</a:t>
            </a:r>
            <a:r>
              <a:rPr sz="3500" spc="-15" dirty="0"/>
              <a:t> </a:t>
            </a:r>
            <a:r>
              <a:rPr sz="3500" spc="-5" dirty="0"/>
              <a:t>Library</a:t>
            </a:r>
            <a:endParaRPr sz="3500"/>
          </a:p>
        </p:txBody>
      </p:sp>
      <p:sp>
        <p:nvSpPr>
          <p:cNvPr id="11" name="object 11"/>
          <p:cNvSpPr/>
          <p:nvPr/>
        </p:nvSpPr>
        <p:spPr>
          <a:xfrm>
            <a:off x="2531364" y="1431673"/>
            <a:ext cx="973836" cy="10423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35945" y="1803397"/>
            <a:ext cx="7991475" cy="312842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15029">
              <a:lnSpc>
                <a:spcPct val="100000"/>
              </a:lnSpc>
              <a:spcBef>
                <a:spcPts val="105"/>
              </a:spcBef>
            </a:pPr>
            <a:r>
              <a:rPr sz="3200" u="heavy" spc="-25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imes New Roman"/>
                <a:cs typeface="Times New Roman"/>
                <a:hlinkClick r:id="rId4"/>
              </a:rPr>
              <a:t>http://www.numpy.org/</a:t>
            </a:r>
            <a:endParaRPr sz="3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650" dirty="0">
              <a:latin typeface="Times New Roman"/>
              <a:cs typeface="Times New Roman"/>
            </a:endParaRPr>
          </a:p>
          <a:p>
            <a:pPr marL="355600" marR="123189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500" b="1" spc="-5" dirty="0">
                <a:solidFill>
                  <a:srgbClr val="002546"/>
                </a:solidFill>
                <a:latin typeface="Arial"/>
                <a:cs typeface="Arial"/>
              </a:rPr>
              <a:t>Provides fundamental data structures used by  scikit-learn, particularly multi-dimensional</a:t>
            </a:r>
            <a:r>
              <a:rPr sz="2500" b="1" spc="130" dirty="0">
                <a:solidFill>
                  <a:srgbClr val="002546"/>
                </a:solidFill>
                <a:latin typeface="Arial"/>
                <a:cs typeface="Arial"/>
              </a:rPr>
              <a:t> </a:t>
            </a:r>
            <a:r>
              <a:rPr sz="2500" b="1" spc="-10" dirty="0">
                <a:solidFill>
                  <a:srgbClr val="002546"/>
                </a:solidFill>
                <a:latin typeface="Arial"/>
                <a:cs typeface="Arial"/>
              </a:rPr>
              <a:t>arrays.</a:t>
            </a:r>
            <a:endParaRPr sz="2500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2500" b="1" spc="-50" dirty="0">
                <a:solidFill>
                  <a:srgbClr val="002546"/>
                </a:solidFill>
                <a:latin typeface="Arial"/>
                <a:cs typeface="Arial"/>
              </a:rPr>
              <a:t>Typically, </a:t>
            </a:r>
            <a:r>
              <a:rPr sz="2500" b="1" spc="-5" dirty="0">
                <a:solidFill>
                  <a:srgbClr val="002546"/>
                </a:solidFill>
                <a:latin typeface="Arial"/>
                <a:cs typeface="Arial"/>
              </a:rPr>
              <a:t>data that is input to scikit-learn </a:t>
            </a:r>
            <a:r>
              <a:rPr sz="2500" b="1" spc="5" dirty="0">
                <a:solidFill>
                  <a:srgbClr val="002546"/>
                </a:solidFill>
                <a:latin typeface="Arial"/>
                <a:cs typeface="Arial"/>
              </a:rPr>
              <a:t>will </a:t>
            </a:r>
            <a:r>
              <a:rPr sz="2500" b="1" spc="-5" dirty="0">
                <a:solidFill>
                  <a:srgbClr val="002546"/>
                </a:solidFill>
                <a:latin typeface="Arial"/>
                <a:cs typeface="Arial"/>
              </a:rPr>
              <a:t>be in  the form of a NumPy</a:t>
            </a:r>
            <a:r>
              <a:rPr sz="2500" b="1" spc="65" dirty="0">
                <a:solidFill>
                  <a:srgbClr val="002546"/>
                </a:solidFill>
                <a:latin typeface="Arial"/>
                <a:cs typeface="Arial"/>
              </a:rPr>
              <a:t> </a:t>
            </a:r>
            <a:r>
              <a:rPr sz="2500" b="1" spc="-40" dirty="0">
                <a:solidFill>
                  <a:srgbClr val="002546"/>
                </a:solidFill>
                <a:latin typeface="Arial"/>
                <a:cs typeface="Arial"/>
              </a:rPr>
              <a:t>array.</a:t>
            </a:r>
            <a:endParaRPr sz="25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354965" algn="l"/>
                <a:tab pos="356235" algn="l"/>
                <a:tab pos="3021965" algn="l"/>
              </a:tabLst>
            </a:pPr>
            <a:r>
              <a:rPr sz="2500" b="1" spc="-5" dirty="0">
                <a:solidFill>
                  <a:srgbClr val="002546"/>
                </a:solidFill>
                <a:latin typeface="Arial"/>
                <a:cs typeface="Arial"/>
              </a:rPr>
              <a:t>Example</a:t>
            </a:r>
            <a:r>
              <a:rPr sz="2500" b="1" spc="15" dirty="0">
                <a:solidFill>
                  <a:srgbClr val="002546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002546"/>
                </a:solidFill>
                <a:latin typeface="Arial"/>
                <a:cs typeface="Arial"/>
              </a:rPr>
              <a:t>import:	</a:t>
            </a:r>
            <a:r>
              <a:rPr sz="2500" b="1" spc="-5" dirty="0">
                <a:solidFill>
                  <a:srgbClr val="002546"/>
                </a:solidFill>
                <a:latin typeface="Courier New"/>
                <a:cs typeface="Courier New"/>
              </a:rPr>
              <a:t>import numpy as np</a:t>
            </a:r>
            <a:endParaRPr sz="25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25518" y="60313"/>
            <a:ext cx="1373505" cy="296662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103505">
              <a:lnSpc>
                <a:spcPts val="1030"/>
              </a:lnSpc>
              <a:spcBef>
                <a:spcPts val="235"/>
              </a:spcBef>
            </a:pP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APPLIED MACHINE  LEARNING IN</a:t>
            </a:r>
            <a:r>
              <a:rPr sz="950" spc="-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PYTHON</a:t>
            </a:r>
            <a:endParaRPr sz="950">
              <a:latin typeface="Georgia"/>
              <a:cs typeface="Georg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19" y="37457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19" y="224739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35940" y="3040051"/>
            <a:ext cx="7766684" cy="1805623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500" b="1" spc="-5" dirty="0">
                <a:solidFill>
                  <a:srgbClr val="002546"/>
                </a:solidFill>
                <a:latin typeface="Arial"/>
                <a:cs typeface="Arial"/>
              </a:rPr>
              <a:t>Provides </a:t>
            </a:r>
            <a:r>
              <a:rPr sz="2500" b="1" dirty="0">
                <a:solidFill>
                  <a:srgbClr val="002546"/>
                </a:solidFill>
                <a:latin typeface="Arial"/>
                <a:cs typeface="Arial"/>
              </a:rPr>
              <a:t>key </a:t>
            </a:r>
            <a:r>
              <a:rPr sz="2500" b="1" spc="-5" dirty="0">
                <a:solidFill>
                  <a:srgbClr val="002546"/>
                </a:solidFill>
                <a:latin typeface="Arial"/>
                <a:cs typeface="Arial"/>
              </a:rPr>
              <a:t>data structures like</a:t>
            </a:r>
            <a:r>
              <a:rPr sz="2500" b="1" spc="30" dirty="0">
                <a:solidFill>
                  <a:srgbClr val="002546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002546"/>
                </a:solidFill>
                <a:latin typeface="Courier New"/>
                <a:cs typeface="Courier New"/>
              </a:rPr>
              <a:t>DataFrame</a:t>
            </a:r>
            <a:endParaRPr sz="2500">
              <a:latin typeface="Courier New"/>
              <a:cs typeface="Courier New"/>
            </a:endParaRPr>
          </a:p>
          <a:p>
            <a:pPr marL="355600" marR="5080" indent="-342900">
              <a:lnSpc>
                <a:spcPct val="100000"/>
              </a:lnSpc>
              <a:spcBef>
                <a:spcPts val="7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500" b="1" spc="-5" dirty="0">
                <a:solidFill>
                  <a:srgbClr val="002546"/>
                </a:solidFill>
                <a:latin typeface="Arial"/>
                <a:cs typeface="Arial"/>
              </a:rPr>
              <a:t>Also, support for reading/writing data in different  formats</a:t>
            </a:r>
            <a:endParaRPr sz="25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354965" algn="l"/>
                <a:tab pos="355600" algn="l"/>
                <a:tab pos="3021965" algn="l"/>
              </a:tabLst>
            </a:pPr>
            <a:r>
              <a:rPr sz="2500" b="1" spc="-5" dirty="0">
                <a:solidFill>
                  <a:srgbClr val="002546"/>
                </a:solidFill>
                <a:latin typeface="Arial"/>
                <a:cs typeface="Arial"/>
              </a:rPr>
              <a:t>Example</a:t>
            </a:r>
            <a:r>
              <a:rPr sz="2500" b="1" spc="15" dirty="0">
                <a:solidFill>
                  <a:srgbClr val="002546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002546"/>
                </a:solidFill>
                <a:latin typeface="Arial"/>
                <a:cs typeface="Arial"/>
              </a:rPr>
              <a:t>import:	</a:t>
            </a:r>
            <a:r>
              <a:rPr sz="2500" b="1" spc="-5" dirty="0">
                <a:solidFill>
                  <a:srgbClr val="002546"/>
                </a:solidFill>
                <a:latin typeface="Courier New"/>
                <a:cs typeface="Courier New"/>
              </a:rPr>
              <a:t>import pandas as</a:t>
            </a:r>
            <a:r>
              <a:rPr sz="2500" b="1" spc="-10" dirty="0">
                <a:solidFill>
                  <a:srgbClr val="002546"/>
                </a:solidFill>
                <a:latin typeface="Courier New"/>
                <a:cs typeface="Courier New"/>
              </a:rPr>
              <a:t> </a:t>
            </a:r>
            <a:r>
              <a:rPr sz="2500" b="1" spc="-5" dirty="0">
                <a:solidFill>
                  <a:srgbClr val="002546"/>
                </a:solidFill>
                <a:latin typeface="Courier New"/>
                <a:cs typeface="Courier New"/>
              </a:rPr>
              <a:t>pd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56524" y="768354"/>
            <a:ext cx="8587476" cy="644407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3500" spc="-5" dirty="0"/>
              <a:t>Pandas: Data Manipulation</a:t>
            </a:r>
            <a:r>
              <a:rPr sz="3500" spc="15" dirty="0"/>
              <a:t> </a:t>
            </a:r>
            <a:r>
              <a:rPr sz="3500" spc="-5" dirty="0"/>
              <a:t>and</a:t>
            </a:r>
            <a:r>
              <a:rPr lang="es-ES_tradnl" sz="3500" spc="-5" dirty="0"/>
              <a:t> </a:t>
            </a:r>
            <a:r>
              <a:rPr lang="es-ES_tradnl" sz="3500" spc="-5" dirty="0" err="1"/>
              <a:t>Analisys</a:t>
            </a:r>
            <a:endParaRPr sz="3500" dirty="0"/>
          </a:p>
        </p:txBody>
      </p:sp>
      <p:sp>
        <p:nvSpPr>
          <p:cNvPr id="14" name="object 14"/>
          <p:cNvSpPr/>
          <p:nvPr/>
        </p:nvSpPr>
        <p:spPr>
          <a:xfrm>
            <a:off x="5257800" y="1984265"/>
            <a:ext cx="2962656" cy="842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25518" y="60313"/>
            <a:ext cx="1373505" cy="296662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103505">
              <a:lnSpc>
                <a:spcPts val="1030"/>
              </a:lnSpc>
              <a:spcBef>
                <a:spcPts val="235"/>
              </a:spcBef>
            </a:pP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APPLIED MACHINE  LEARNING IN</a:t>
            </a:r>
            <a:r>
              <a:rPr sz="950" spc="-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PYTHON</a:t>
            </a:r>
            <a:endParaRPr sz="950">
              <a:latin typeface="Georgia"/>
              <a:cs typeface="Georg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19" y="37457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19" y="224739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19410" y="709506"/>
            <a:ext cx="7905750" cy="5520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spc="-5" dirty="0"/>
              <a:t>matplotlib and other plotting</a:t>
            </a:r>
            <a:r>
              <a:rPr sz="3500" spc="35" dirty="0"/>
              <a:t> </a:t>
            </a:r>
            <a:r>
              <a:rPr sz="3500" spc="-5" dirty="0"/>
              <a:t>libraries</a:t>
            </a:r>
            <a:endParaRPr sz="3500"/>
          </a:p>
        </p:txBody>
      </p:sp>
      <p:sp>
        <p:nvSpPr>
          <p:cNvPr id="8" name="object 8"/>
          <p:cNvSpPr/>
          <p:nvPr/>
        </p:nvSpPr>
        <p:spPr>
          <a:xfrm>
            <a:off x="1101852" y="1675140"/>
            <a:ext cx="2581656" cy="8469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08342" y="1730409"/>
            <a:ext cx="7854950" cy="333914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61030">
              <a:lnSpc>
                <a:spcPct val="100000"/>
              </a:lnSpc>
              <a:spcBef>
                <a:spcPts val="95"/>
              </a:spcBef>
            </a:pPr>
            <a:r>
              <a:rPr sz="2800" u="heavy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Courier New"/>
                <a:cs typeface="Courier New"/>
                <a:hlinkClick r:id="rId4"/>
              </a:rPr>
              <a:t>http://matplotlib.org/</a:t>
            </a:r>
            <a:endParaRPr sz="2800" dirty="0">
              <a:latin typeface="Courier New"/>
              <a:cs typeface="Courier New"/>
            </a:endParaRPr>
          </a:p>
          <a:p>
            <a:pPr marL="299085" indent="-299085">
              <a:lnSpc>
                <a:spcPts val="2795"/>
              </a:lnSpc>
              <a:spcBef>
                <a:spcPts val="2635"/>
              </a:spcBef>
              <a:buChar char="•"/>
              <a:tabLst>
                <a:tab pos="299085" algn="l"/>
                <a:tab pos="299720" algn="l"/>
              </a:tabLst>
            </a:pPr>
            <a:r>
              <a:rPr sz="2400" spc="-25" dirty="0">
                <a:solidFill>
                  <a:srgbClr val="002546"/>
                </a:solidFill>
                <a:latin typeface="Arial"/>
                <a:cs typeface="Arial"/>
              </a:rPr>
              <a:t>We </a:t>
            </a:r>
            <a:r>
              <a:rPr sz="2400" spc="-5" dirty="0">
                <a:solidFill>
                  <a:srgbClr val="002546"/>
                </a:solidFill>
                <a:latin typeface="Arial"/>
                <a:cs typeface="Arial"/>
              </a:rPr>
              <a:t>typically use matplotlib's </a:t>
            </a:r>
            <a:r>
              <a:rPr sz="2400" b="1" spc="-10" dirty="0">
                <a:solidFill>
                  <a:srgbClr val="002546"/>
                </a:solidFill>
                <a:latin typeface="Arial"/>
                <a:cs typeface="Arial"/>
              </a:rPr>
              <a:t>pyplot</a:t>
            </a:r>
            <a:r>
              <a:rPr sz="2400" b="1" spc="90" dirty="0">
                <a:solidFill>
                  <a:srgbClr val="00254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2546"/>
                </a:solidFill>
                <a:latin typeface="Arial"/>
                <a:cs typeface="Arial"/>
              </a:rPr>
              <a:t>module:</a:t>
            </a:r>
            <a:endParaRPr sz="2400" dirty="0">
              <a:latin typeface="Arial"/>
              <a:cs typeface="Arial"/>
            </a:endParaRPr>
          </a:p>
          <a:p>
            <a:pPr marL="927100">
              <a:lnSpc>
                <a:spcPts val="2795"/>
              </a:lnSpc>
            </a:pPr>
            <a:r>
              <a:rPr sz="2400" spc="-5" dirty="0">
                <a:solidFill>
                  <a:srgbClr val="002546"/>
                </a:solidFill>
                <a:latin typeface="Courier New"/>
                <a:cs typeface="Courier New"/>
              </a:rPr>
              <a:t>import matplotlib.pyplot as</a:t>
            </a:r>
            <a:r>
              <a:rPr sz="2400" spc="-35" dirty="0">
                <a:solidFill>
                  <a:srgbClr val="002546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002546"/>
                </a:solidFill>
                <a:latin typeface="Courier New"/>
                <a:cs typeface="Courier New"/>
              </a:rPr>
              <a:t>plt</a:t>
            </a:r>
            <a:endParaRPr sz="2400" dirty="0">
              <a:latin typeface="Courier New"/>
              <a:cs typeface="Courier New"/>
            </a:endParaRPr>
          </a:p>
          <a:p>
            <a:pPr marL="355600" marR="740410" indent="-342900">
              <a:lnSpc>
                <a:spcPts val="2710"/>
              </a:lnSpc>
              <a:spcBef>
                <a:spcPts val="4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25" dirty="0">
                <a:solidFill>
                  <a:srgbClr val="002546"/>
                </a:solidFill>
                <a:latin typeface="Arial"/>
                <a:cs typeface="Arial"/>
              </a:rPr>
              <a:t>We </a:t>
            </a:r>
            <a:r>
              <a:rPr sz="2400" spc="-5" dirty="0">
                <a:solidFill>
                  <a:srgbClr val="002546"/>
                </a:solidFill>
                <a:latin typeface="Arial"/>
                <a:cs typeface="Arial"/>
              </a:rPr>
              <a:t>also sometimes use the </a:t>
            </a:r>
            <a:r>
              <a:rPr sz="2400" b="1" spc="-5" dirty="0">
                <a:solidFill>
                  <a:srgbClr val="002546"/>
                </a:solidFill>
                <a:latin typeface="Arial"/>
                <a:cs typeface="Arial"/>
              </a:rPr>
              <a:t>seaborn </a:t>
            </a:r>
            <a:r>
              <a:rPr sz="2400" spc="-5" dirty="0">
                <a:solidFill>
                  <a:srgbClr val="002546"/>
                </a:solidFill>
                <a:latin typeface="Arial"/>
                <a:cs typeface="Arial"/>
              </a:rPr>
              <a:t>visualization  library</a:t>
            </a:r>
            <a:r>
              <a:rPr sz="2400" spc="10" dirty="0">
                <a:solidFill>
                  <a:srgbClr val="00254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2546"/>
                </a:solidFill>
                <a:latin typeface="Arial"/>
                <a:cs typeface="Arial"/>
              </a:rPr>
              <a:t>(</a:t>
            </a:r>
            <a:r>
              <a:rPr sz="2400" spc="-5" dirty="0">
                <a:solidFill>
                  <a:srgbClr val="002546"/>
                </a:solidFill>
                <a:latin typeface="Arial"/>
                <a:cs typeface="Arial"/>
                <a:hlinkClick r:id="rId5"/>
              </a:rPr>
              <a:t>http://seaborn.pydata.org/)</a:t>
            </a:r>
            <a:endParaRPr sz="2400" dirty="0">
              <a:latin typeface="Arial"/>
              <a:cs typeface="Arial"/>
            </a:endParaRPr>
          </a:p>
          <a:p>
            <a:pPr marL="927100">
              <a:lnSpc>
                <a:spcPts val="2760"/>
              </a:lnSpc>
            </a:pPr>
            <a:r>
              <a:rPr sz="2400" spc="-5" dirty="0">
                <a:solidFill>
                  <a:srgbClr val="002546"/>
                </a:solidFill>
                <a:latin typeface="Courier New"/>
                <a:cs typeface="Courier New"/>
              </a:rPr>
              <a:t>import seaborn </a:t>
            </a:r>
            <a:r>
              <a:rPr sz="2400" spc="-10" dirty="0">
                <a:solidFill>
                  <a:srgbClr val="002546"/>
                </a:solidFill>
                <a:latin typeface="Courier New"/>
                <a:cs typeface="Courier New"/>
              </a:rPr>
              <a:t>as</a:t>
            </a:r>
            <a:r>
              <a:rPr sz="2400" spc="-35" dirty="0">
                <a:solidFill>
                  <a:srgbClr val="002546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002546"/>
                </a:solidFill>
                <a:latin typeface="Courier New"/>
                <a:cs typeface="Courier New"/>
              </a:rPr>
              <a:t>sn</a:t>
            </a:r>
            <a:endParaRPr sz="2400" dirty="0">
              <a:latin typeface="Courier New"/>
              <a:cs typeface="Courier New"/>
            </a:endParaRPr>
          </a:p>
          <a:p>
            <a:pPr marL="355600" indent="-342900">
              <a:lnSpc>
                <a:spcPts val="2765"/>
              </a:lnSpc>
              <a:spcBef>
                <a:spcPts val="229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002546"/>
                </a:solidFill>
                <a:latin typeface="Arial"/>
                <a:cs typeface="Arial"/>
              </a:rPr>
              <a:t>And sometimes the </a:t>
            </a:r>
            <a:r>
              <a:rPr sz="2400" b="1" spc="-5" dirty="0">
                <a:solidFill>
                  <a:srgbClr val="002546"/>
                </a:solidFill>
                <a:latin typeface="Arial"/>
                <a:cs typeface="Arial"/>
              </a:rPr>
              <a:t>graphviz </a:t>
            </a:r>
            <a:r>
              <a:rPr sz="2400" spc="-5" dirty="0">
                <a:solidFill>
                  <a:srgbClr val="002546"/>
                </a:solidFill>
                <a:latin typeface="Arial"/>
                <a:cs typeface="Arial"/>
              </a:rPr>
              <a:t>plotting</a:t>
            </a:r>
            <a:r>
              <a:rPr sz="2400" spc="20" dirty="0">
                <a:solidFill>
                  <a:srgbClr val="00254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2546"/>
                </a:solidFill>
                <a:latin typeface="Arial"/>
                <a:cs typeface="Arial"/>
              </a:rPr>
              <a:t>library:</a:t>
            </a:r>
            <a:endParaRPr sz="2400" dirty="0">
              <a:latin typeface="Arial"/>
              <a:cs typeface="Arial"/>
            </a:endParaRPr>
          </a:p>
          <a:p>
            <a:pPr marL="927100">
              <a:lnSpc>
                <a:spcPts val="2765"/>
              </a:lnSpc>
            </a:pPr>
            <a:r>
              <a:rPr sz="2400" spc="-5" dirty="0">
                <a:solidFill>
                  <a:srgbClr val="002546"/>
                </a:solidFill>
                <a:latin typeface="Courier New"/>
                <a:cs typeface="Courier New"/>
              </a:rPr>
              <a:t>import</a:t>
            </a:r>
            <a:r>
              <a:rPr sz="2400" spc="-20" dirty="0">
                <a:solidFill>
                  <a:srgbClr val="002546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002546"/>
                </a:solidFill>
                <a:latin typeface="Courier New"/>
                <a:cs typeface="Courier New"/>
              </a:rPr>
              <a:t>graphviz</a:t>
            </a:r>
            <a:endParaRPr sz="24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Experto en Big Data</a:t>
            </a:r>
            <a:br>
              <a:rPr lang="es-ES" dirty="0"/>
            </a:br>
            <a:br>
              <a:rPr lang="es-ES" dirty="0"/>
            </a:br>
            <a:r>
              <a:rPr lang="es-ES" sz="4000" dirty="0"/>
              <a:t>Machine </a:t>
            </a:r>
            <a:r>
              <a:rPr lang="es-ES" sz="4000" dirty="0" err="1"/>
              <a:t>Learning</a:t>
            </a:r>
            <a:r>
              <a:rPr lang="es-ES" sz="4000" dirty="0"/>
              <a:t> </a:t>
            </a:r>
            <a:r>
              <a:rPr lang="es-ES" sz="4000" dirty="0" err="1"/>
              <a:t>with</a:t>
            </a:r>
            <a:r>
              <a:rPr lang="es-ES" sz="4000" dirty="0"/>
              <a:t> Python</a:t>
            </a:r>
            <a:br>
              <a:rPr lang="es-ES" sz="4000" dirty="0"/>
            </a:br>
            <a:br>
              <a:rPr lang="es-ES" sz="4000" dirty="0"/>
            </a:br>
            <a:br>
              <a:rPr lang="es-ES" sz="4000" dirty="0"/>
            </a:br>
            <a:br>
              <a:rPr lang="es-ES" sz="4000" dirty="0"/>
            </a:br>
            <a:r>
              <a:rPr lang="es-ES" sz="2700" dirty="0"/>
              <a:t>Daniel </a:t>
            </a:r>
            <a:r>
              <a:rPr lang="es-ES" sz="2700" dirty="0" err="1"/>
              <a:t>Chimeno</a:t>
            </a:r>
            <a:br>
              <a:rPr lang="es-ES" sz="2700" dirty="0"/>
            </a:br>
            <a:r>
              <a:rPr lang="es-ES" sz="2700" dirty="0"/>
              <a:t>Big Data </a:t>
            </a:r>
            <a:r>
              <a:rPr lang="es-ES" sz="2700" dirty="0" err="1"/>
              <a:t>Developer</a:t>
            </a:r>
            <a:endParaRPr lang="en-US" sz="2700" dirty="0"/>
          </a:p>
        </p:txBody>
      </p:sp>
      <p:sp>
        <p:nvSpPr>
          <p:cNvPr id="3" name="2 CuadroTexto"/>
          <p:cNvSpPr txBox="1"/>
          <p:nvPr/>
        </p:nvSpPr>
        <p:spPr>
          <a:xfrm>
            <a:off x="318752" y="6066903"/>
            <a:ext cx="5238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/>
              <a:t>Universidad Pontificia de Salamanca 2020 - 2021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307" y="176128"/>
            <a:ext cx="2305693" cy="1049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64" y="321886"/>
            <a:ext cx="1726172" cy="839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7437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Scikit-learn</a:t>
            </a:r>
            <a:r>
              <a:rPr lang="es-ES" dirty="0"/>
              <a:t>: </a:t>
            </a:r>
            <a:r>
              <a:rPr lang="es-ES" dirty="0" err="1"/>
              <a:t>Datasets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8650" y="1860960"/>
            <a:ext cx="7695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Para favorecer el aprendizaje, </a:t>
            </a:r>
            <a:r>
              <a:rPr lang="es-ES_tradnl" dirty="0" err="1"/>
              <a:t>sklearn</a:t>
            </a:r>
            <a:r>
              <a:rPr lang="es-ES_tradnl" dirty="0"/>
              <a:t> viene con varios </a:t>
            </a:r>
            <a:r>
              <a:rPr lang="es-ES_tradnl" dirty="0" err="1"/>
              <a:t>datasets</a:t>
            </a:r>
            <a:r>
              <a:rPr lang="es-ES_tradnl" dirty="0"/>
              <a:t> de muestra con los que podemos jugar:</a:t>
            </a:r>
          </a:p>
          <a:p>
            <a:endParaRPr lang="es-ES_tradn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90" y="2652422"/>
            <a:ext cx="7820025" cy="35375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767455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Scikit-learn</a:t>
            </a:r>
            <a:r>
              <a:rPr lang="es-ES" dirty="0"/>
              <a:t>: </a:t>
            </a:r>
            <a:r>
              <a:rPr lang="es-ES"/>
              <a:t>Datasets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8650" y="1731391"/>
            <a:ext cx="76950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Podemos cargar cualquiera de ellos con load_{</a:t>
            </a:r>
            <a:r>
              <a:rPr lang="es-ES_tradnl" dirty="0" err="1"/>
              <a:t>dataset</a:t>
            </a:r>
            <a:r>
              <a:rPr lang="es-ES_tradnl" dirty="0"/>
              <a:t>}(), y obtendremos un diccionario con distintas entradas, una de ellas DESCR que contiene la descripción del mismo.</a:t>
            </a:r>
          </a:p>
          <a:p>
            <a:endParaRPr lang="es-ES_tradnl" dirty="0"/>
          </a:p>
          <a:p>
            <a:r>
              <a:rPr lang="es-ES_tradnl" dirty="0"/>
              <a:t>Además los datos suelen venir como “data” y la variable objetivo a predecir en ese </a:t>
            </a:r>
            <a:r>
              <a:rPr lang="es-ES_tradnl" dirty="0" err="1"/>
              <a:t>dataset</a:t>
            </a:r>
            <a:r>
              <a:rPr lang="es-ES_tradnl" dirty="0"/>
              <a:t> como “target”</a:t>
            </a:r>
          </a:p>
          <a:p>
            <a:endParaRPr lang="es-ES_trad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11550"/>
            <a:ext cx="7419109" cy="3257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240686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Scikit-learn</a:t>
            </a:r>
            <a:r>
              <a:rPr lang="es-ES" dirty="0"/>
              <a:t>: </a:t>
            </a:r>
            <a:r>
              <a:rPr lang="es-ES"/>
              <a:t>Datasets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8650" y="2463496"/>
            <a:ext cx="7695080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/>
              <a:t>Ejercicio</a:t>
            </a:r>
            <a:r>
              <a:rPr lang="es-ES_tradnl" dirty="0"/>
              <a:t>:</a:t>
            </a:r>
          </a:p>
          <a:p>
            <a:endParaRPr lang="es-ES_tradnl" dirty="0"/>
          </a:p>
          <a:p>
            <a:pPr marL="342900" indent="-342900">
              <a:buAutoNum type="arabicPeriod"/>
            </a:pPr>
            <a:r>
              <a:rPr lang="es-ES_tradnl" dirty="0"/>
              <a:t>Carga el </a:t>
            </a:r>
            <a:r>
              <a:rPr lang="es-ES_tradnl" dirty="0" err="1"/>
              <a:t>dataset</a:t>
            </a:r>
            <a:r>
              <a:rPr lang="es-ES_tradnl" dirty="0"/>
              <a:t> </a:t>
            </a:r>
            <a:r>
              <a:rPr lang="es-ES_tradnl"/>
              <a:t>de Boston </a:t>
            </a:r>
            <a:r>
              <a:rPr lang="es-ES_tradnl" dirty="0"/>
              <a:t>de los precios de las casas</a:t>
            </a:r>
          </a:p>
          <a:p>
            <a:pPr marL="342900" indent="-342900">
              <a:buAutoNum type="arabicPeriod"/>
            </a:pPr>
            <a:r>
              <a:rPr lang="es-ES_tradnl" dirty="0"/>
              <a:t>Por defecto, una vez cargado, tendremos .</a:t>
            </a:r>
            <a:r>
              <a:rPr lang="es-ES_tradnl" i="1" dirty="0"/>
              <a:t>data</a:t>
            </a:r>
            <a:r>
              <a:rPr lang="es-ES_tradnl" dirty="0"/>
              <a:t> como un </a:t>
            </a:r>
            <a:r>
              <a:rPr lang="es-ES_tradnl" dirty="0" err="1"/>
              <a:t>ndarray</a:t>
            </a:r>
            <a:r>
              <a:rPr lang="es-ES_tradnl" dirty="0"/>
              <a:t>, conviértelo en un pandas </a:t>
            </a:r>
            <a:r>
              <a:rPr lang="es-ES_tradnl" dirty="0" err="1"/>
              <a:t>dataframe</a:t>
            </a:r>
            <a:r>
              <a:rPr lang="es-ES_tradnl" dirty="0"/>
              <a:t> y asigna los nombres correctos a las columnas (.DESCR, .</a:t>
            </a:r>
            <a:r>
              <a:rPr lang="es-ES_tradnl" dirty="0" err="1"/>
              <a:t>feature_names</a:t>
            </a:r>
            <a:r>
              <a:rPr lang="es-ES_tradnl" dirty="0"/>
              <a:t>)</a:t>
            </a:r>
          </a:p>
          <a:p>
            <a:pPr marL="342900" indent="-342900">
              <a:buAutoNum type="arabicPeriod"/>
            </a:pPr>
            <a:r>
              <a:rPr lang="es-ES_tradnl" dirty="0"/>
              <a:t>Crea una nueva columna que sea con el precio de la vivienda (.target)</a:t>
            </a:r>
          </a:p>
          <a:p>
            <a:pPr marL="342900" indent="-342900">
              <a:buAutoNum type="arabicPeriod"/>
            </a:pPr>
            <a:r>
              <a:rPr lang="es-ES_tradnl" dirty="0"/>
              <a:t>Calcula los descriptivos de las variables, en particular calcula los cuartiles del precio de las viviendas</a:t>
            </a:r>
          </a:p>
          <a:p>
            <a:pPr marL="342900" indent="-342900">
              <a:buAutoNum type="arabicPeriod"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365533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4294967295"/>
          </p:nvPr>
        </p:nvSpPr>
        <p:spPr>
          <a:xfrm>
            <a:off x="6457950" y="6509375"/>
            <a:ext cx="2057400" cy="37391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23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92" y="0"/>
            <a:ext cx="8249816" cy="702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51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"/>
          </p:nvPr>
        </p:nvSpPr>
        <p:spPr>
          <a:xfrm>
            <a:off x="1371600" y="2779212"/>
            <a:ext cx="6400800" cy="1823576"/>
          </a:xfrm>
        </p:spPr>
        <p:txBody>
          <a:bodyPr/>
          <a:lstStyle/>
          <a:p>
            <a:pPr algn="ctr"/>
            <a:r>
              <a:rPr lang="es-ES" sz="4000" b="1" dirty="0" err="1">
                <a:solidFill>
                  <a:srgbClr val="00274C"/>
                </a:solidFill>
              </a:rPr>
              <a:t>An</a:t>
            </a:r>
            <a:r>
              <a:rPr lang="es-ES" sz="4000" b="1" dirty="0">
                <a:solidFill>
                  <a:srgbClr val="00274C"/>
                </a:solidFill>
              </a:rPr>
              <a:t> </a:t>
            </a:r>
            <a:r>
              <a:rPr lang="es-ES" sz="4000" b="1" spc="-5" dirty="0" err="1">
                <a:solidFill>
                  <a:srgbClr val="00274C"/>
                </a:solidFill>
              </a:rPr>
              <a:t>Example</a:t>
            </a:r>
            <a:r>
              <a:rPr lang="es-ES" sz="4000" b="1" spc="-5" dirty="0">
                <a:solidFill>
                  <a:srgbClr val="00274C"/>
                </a:solidFill>
              </a:rPr>
              <a:t> Machine </a:t>
            </a:r>
            <a:r>
              <a:rPr lang="es-ES" sz="4000" b="1" spc="-5" dirty="0" err="1">
                <a:solidFill>
                  <a:srgbClr val="00274C"/>
                </a:solidFill>
              </a:rPr>
              <a:t>Learning</a:t>
            </a:r>
            <a:r>
              <a:rPr lang="es-ES" sz="4000" b="1" spc="-105" dirty="0">
                <a:solidFill>
                  <a:srgbClr val="00274C"/>
                </a:solidFill>
              </a:rPr>
              <a:t> </a:t>
            </a:r>
            <a:r>
              <a:rPr lang="es-ES" sz="4000" b="1" spc="-5" dirty="0" err="1">
                <a:solidFill>
                  <a:srgbClr val="00274C"/>
                </a:solidFill>
              </a:rPr>
              <a:t>Problem</a:t>
            </a:r>
            <a:endParaRPr lang="es-ES" sz="40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85632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25518" y="60313"/>
            <a:ext cx="1373505" cy="296662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103505">
              <a:lnSpc>
                <a:spcPts val="1030"/>
              </a:lnSpc>
              <a:spcBef>
                <a:spcPts val="235"/>
              </a:spcBef>
            </a:pP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APPLIED MACHINE  LEARNING IN</a:t>
            </a:r>
            <a:r>
              <a:rPr sz="950" spc="-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PYTHON</a:t>
            </a:r>
            <a:endParaRPr sz="950">
              <a:latin typeface="Georgia"/>
              <a:cs typeface="Georg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19" y="37457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19" y="224739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30323" y="2547045"/>
            <a:ext cx="1732788" cy="23680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36497" y="1723002"/>
            <a:ext cx="1032812" cy="15071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59708" y="3321148"/>
            <a:ext cx="800554" cy="10945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114801" y="2341451"/>
            <a:ext cx="59893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2546"/>
                </a:solidFill>
                <a:latin typeface="Times New Roman"/>
                <a:cs typeface="Times New Roman"/>
              </a:rPr>
              <a:t>l</a:t>
            </a:r>
            <a:r>
              <a:rPr sz="1800" spc="5" dirty="0">
                <a:solidFill>
                  <a:srgbClr val="002546"/>
                </a:solidFill>
                <a:latin typeface="Times New Roman"/>
                <a:cs typeface="Times New Roman"/>
              </a:rPr>
              <a:t>e</a:t>
            </a:r>
            <a:r>
              <a:rPr sz="1800" spc="-10" dirty="0">
                <a:solidFill>
                  <a:srgbClr val="002546"/>
                </a:solidFill>
                <a:latin typeface="Times New Roman"/>
                <a:cs typeface="Times New Roman"/>
              </a:rPr>
              <a:t>m</a:t>
            </a:r>
            <a:r>
              <a:rPr sz="1800" dirty="0">
                <a:solidFill>
                  <a:srgbClr val="002546"/>
                </a:solidFill>
                <a:latin typeface="Times New Roman"/>
                <a:cs typeface="Times New Roman"/>
              </a:rPr>
              <a:t>on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38745" y="3644938"/>
            <a:ext cx="6483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orange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02801" y="3469829"/>
            <a:ext cx="52197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pple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499621" y="3117216"/>
            <a:ext cx="458723" cy="15981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55243" y="3166118"/>
            <a:ext cx="360045" cy="1446238"/>
          </a:xfrm>
          <a:custGeom>
            <a:avLst/>
            <a:gdLst/>
            <a:ahLst/>
            <a:cxnLst/>
            <a:rect l="l" t="t" r="r" b="b"/>
            <a:pathLst>
              <a:path w="360044" h="1059179">
                <a:moveTo>
                  <a:pt x="359663" y="1059180"/>
                </a:moveTo>
                <a:lnTo>
                  <a:pt x="289667" y="1056823"/>
                </a:lnTo>
                <a:lnTo>
                  <a:pt x="232505" y="1050399"/>
                </a:lnTo>
                <a:lnTo>
                  <a:pt x="193964" y="1040872"/>
                </a:lnTo>
                <a:lnTo>
                  <a:pt x="179831" y="1029208"/>
                </a:lnTo>
                <a:lnTo>
                  <a:pt x="179831" y="559562"/>
                </a:lnTo>
                <a:lnTo>
                  <a:pt x="165699" y="547897"/>
                </a:lnTo>
                <a:lnTo>
                  <a:pt x="127158" y="538370"/>
                </a:lnTo>
                <a:lnTo>
                  <a:pt x="69996" y="531946"/>
                </a:lnTo>
                <a:lnTo>
                  <a:pt x="0" y="529590"/>
                </a:lnTo>
                <a:lnTo>
                  <a:pt x="69996" y="527233"/>
                </a:lnTo>
                <a:lnTo>
                  <a:pt x="127158" y="520809"/>
                </a:lnTo>
                <a:lnTo>
                  <a:pt x="165699" y="511282"/>
                </a:lnTo>
                <a:lnTo>
                  <a:pt x="179831" y="499618"/>
                </a:lnTo>
                <a:lnTo>
                  <a:pt x="179831" y="29971"/>
                </a:lnTo>
                <a:lnTo>
                  <a:pt x="193964" y="18307"/>
                </a:lnTo>
                <a:lnTo>
                  <a:pt x="232505" y="8780"/>
                </a:lnTo>
                <a:lnTo>
                  <a:pt x="289667" y="2356"/>
                </a:lnTo>
                <a:lnTo>
                  <a:pt x="359663" y="0"/>
                </a:lnTo>
              </a:path>
            </a:pathLst>
          </a:custGeom>
          <a:ln w="25908">
            <a:solidFill>
              <a:srgbClr val="DEDE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38172" y="1951901"/>
            <a:ext cx="1373124" cy="6263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93798" y="2000805"/>
            <a:ext cx="1262380" cy="491617"/>
          </a:xfrm>
          <a:custGeom>
            <a:avLst/>
            <a:gdLst/>
            <a:ahLst/>
            <a:cxnLst/>
            <a:rect l="l" t="t" r="r" b="b"/>
            <a:pathLst>
              <a:path w="1262379" h="360044">
                <a:moveTo>
                  <a:pt x="0" y="359663"/>
                </a:moveTo>
                <a:lnTo>
                  <a:pt x="2356" y="289667"/>
                </a:lnTo>
                <a:lnTo>
                  <a:pt x="8780" y="232505"/>
                </a:lnTo>
                <a:lnTo>
                  <a:pt x="18307" y="193964"/>
                </a:lnTo>
                <a:lnTo>
                  <a:pt x="29972" y="179831"/>
                </a:lnTo>
                <a:lnTo>
                  <a:pt x="600964" y="179831"/>
                </a:lnTo>
                <a:lnTo>
                  <a:pt x="612628" y="165699"/>
                </a:lnTo>
                <a:lnTo>
                  <a:pt x="622155" y="127158"/>
                </a:lnTo>
                <a:lnTo>
                  <a:pt x="628579" y="69996"/>
                </a:lnTo>
                <a:lnTo>
                  <a:pt x="630936" y="0"/>
                </a:lnTo>
                <a:lnTo>
                  <a:pt x="633292" y="69996"/>
                </a:lnTo>
                <a:lnTo>
                  <a:pt x="639716" y="127158"/>
                </a:lnTo>
                <a:lnTo>
                  <a:pt x="649243" y="165699"/>
                </a:lnTo>
                <a:lnTo>
                  <a:pt x="660908" y="179831"/>
                </a:lnTo>
                <a:lnTo>
                  <a:pt x="1231900" y="179831"/>
                </a:lnTo>
                <a:lnTo>
                  <a:pt x="1243564" y="193964"/>
                </a:lnTo>
                <a:lnTo>
                  <a:pt x="1253091" y="232505"/>
                </a:lnTo>
                <a:lnTo>
                  <a:pt x="1259515" y="289667"/>
                </a:lnTo>
                <a:lnTo>
                  <a:pt x="1261872" y="359663"/>
                </a:lnTo>
              </a:path>
            </a:pathLst>
          </a:custGeom>
          <a:ln w="25908">
            <a:solidFill>
              <a:srgbClr val="DEDE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600202" y="311150"/>
            <a:ext cx="3853815" cy="745716"/>
          </a:xfrm>
          <a:prstGeom prst="rect">
            <a:avLst/>
          </a:prstGeom>
        </p:spPr>
        <p:txBody>
          <a:bodyPr vert="horz" wrap="square" lIns="0" tIns="205104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1614"/>
              </a:spcBef>
            </a:pPr>
            <a:r>
              <a:rPr sz="3500" spc="-5" dirty="0"/>
              <a:t>The Fruit</a:t>
            </a:r>
            <a:r>
              <a:rPr sz="3500" spc="-50" dirty="0"/>
              <a:t> </a:t>
            </a:r>
            <a:r>
              <a:rPr sz="3500" spc="-5" dirty="0"/>
              <a:t>Dataset</a:t>
            </a:r>
            <a:endParaRPr sz="3500" dirty="0"/>
          </a:p>
        </p:txBody>
      </p:sp>
      <p:sp>
        <p:nvSpPr>
          <p:cNvPr id="20" name="object 20"/>
          <p:cNvSpPr txBox="1"/>
          <p:nvPr/>
        </p:nvSpPr>
        <p:spPr>
          <a:xfrm>
            <a:off x="1146585" y="3484354"/>
            <a:ext cx="266847" cy="816761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sz="1800" i="1" dirty="0">
                <a:solidFill>
                  <a:srgbClr val="002546"/>
                </a:solidFill>
                <a:latin typeface="Times New Roman"/>
                <a:cs typeface="Times New Roman"/>
              </a:rPr>
              <a:t>height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545930" y="4886449"/>
            <a:ext cx="48133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solidFill>
                  <a:srgbClr val="002546"/>
                </a:solidFill>
                <a:latin typeface="Times New Roman"/>
                <a:cs typeface="Times New Roman"/>
              </a:rPr>
              <a:t>m</a:t>
            </a:r>
            <a:r>
              <a:rPr sz="1800" i="1" spc="-5" dirty="0">
                <a:solidFill>
                  <a:srgbClr val="002546"/>
                </a:solidFill>
                <a:latin typeface="Times New Roman"/>
                <a:cs typeface="Times New Roman"/>
              </a:rPr>
              <a:t>a</a:t>
            </a:r>
            <a:r>
              <a:rPr sz="1800" i="1" spc="-10" dirty="0">
                <a:solidFill>
                  <a:srgbClr val="002546"/>
                </a:solidFill>
                <a:latin typeface="Times New Roman"/>
                <a:cs typeface="Times New Roman"/>
              </a:rPr>
              <a:t>ss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496311" y="4867268"/>
            <a:ext cx="600456" cy="1519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539745" y="4916170"/>
            <a:ext cx="501650" cy="0"/>
          </a:xfrm>
          <a:custGeom>
            <a:avLst/>
            <a:gdLst/>
            <a:ahLst/>
            <a:cxnLst/>
            <a:rect l="l" t="t" r="r" b="b"/>
            <a:pathLst>
              <a:path w="501650">
                <a:moveTo>
                  <a:pt x="0" y="0"/>
                </a:moveTo>
                <a:lnTo>
                  <a:pt x="501167" y="0"/>
                </a:lnTo>
              </a:path>
            </a:pathLst>
          </a:custGeom>
          <a:ln w="25908">
            <a:solidFill>
              <a:srgbClr val="DEDE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969068" y="5160294"/>
            <a:ext cx="110871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color_score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444752" y="4195130"/>
            <a:ext cx="1033272" cy="10966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500377" y="4495460"/>
            <a:ext cx="711200" cy="686703"/>
          </a:xfrm>
          <a:custGeom>
            <a:avLst/>
            <a:gdLst/>
            <a:ahLst/>
            <a:cxnLst/>
            <a:rect l="l" t="t" r="r" b="b"/>
            <a:pathLst>
              <a:path w="711200" h="502920">
                <a:moveTo>
                  <a:pt x="0" y="502335"/>
                </a:moveTo>
                <a:lnTo>
                  <a:pt x="711123" y="0"/>
                </a:lnTo>
              </a:path>
            </a:pathLst>
          </a:custGeom>
          <a:ln w="44196">
            <a:solidFill>
              <a:srgbClr val="DEDE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155207" y="4408426"/>
            <a:ext cx="146685" cy="178612"/>
          </a:xfrm>
          <a:custGeom>
            <a:avLst/>
            <a:gdLst/>
            <a:ahLst/>
            <a:cxnLst/>
            <a:rect l="l" t="t" r="r" b="b"/>
            <a:pathLst>
              <a:path w="146685" h="130810">
                <a:moveTo>
                  <a:pt x="146545" y="0"/>
                </a:moveTo>
                <a:lnTo>
                  <a:pt x="0" y="22352"/>
                </a:lnTo>
                <a:lnTo>
                  <a:pt x="76504" y="130644"/>
                </a:lnTo>
                <a:lnTo>
                  <a:pt x="146545" y="0"/>
                </a:lnTo>
                <a:close/>
              </a:path>
            </a:pathLst>
          </a:custGeom>
          <a:solidFill>
            <a:srgbClr val="DEDE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547296" y="5591052"/>
            <a:ext cx="7230109" cy="6803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51985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02546"/>
                </a:solidFill>
                <a:latin typeface="Courier New"/>
                <a:cs typeface="Courier New"/>
              </a:rPr>
              <a:t>fruit_data_with_colors.txt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u="sng" dirty="0">
                <a:solidFill>
                  <a:srgbClr val="002546"/>
                </a:solidFill>
                <a:uFill>
                  <a:solidFill>
                    <a:srgbClr val="002546"/>
                  </a:solidFill>
                </a:uFill>
                <a:latin typeface="Times New Roman"/>
                <a:cs typeface="Times New Roman"/>
              </a:rPr>
              <a:t>Credit</a:t>
            </a:r>
            <a:r>
              <a:rPr sz="1400" dirty="0">
                <a:solidFill>
                  <a:srgbClr val="002546"/>
                </a:solidFill>
                <a:latin typeface="Times New Roman"/>
                <a:cs typeface="Times New Roman"/>
              </a:rPr>
              <a:t>: Original version of </a:t>
            </a:r>
            <a:r>
              <a:rPr sz="1400" spc="5" dirty="0">
                <a:solidFill>
                  <a:srgbClr val="002546"/>
                </a:solidFill>
                <a:latin typeface="Times New Roman"/>
                <a:cs typeface="Times New Roman"/>
              </a:rPr>
              <a:t>the </a:t>
            </a:r>
            <a:r>
              <a:rPr sz="1400" dirty="0">
                <a:solidFill>
                  <a:srgbClr val="002546"/>
                </a:solidFill>
                <a:latin typeface="Times New Roman"/>
                <a:cs typeface="Times New Roman"/>
              </a:rPr>
              <a:t>fruit dataset created by </a:t>
            </a:r>
            <a:r>
              <a:rPr sz="1400" spc="-30" dirty="0">
                <a:solidFill>
                  <a:srgbClr val="002546"/>
                </a:solidFill>
                <a:latin typeface="Times New Roman"/>
                <a:cs typeface="Times New Roman"/>
              </a:rPr>
              <a:t>Dr. </a:t>
            </a:r>
            <a:r>
              <a:rPr sz="1400" dirty="0">
                <a:solidFill>
                  <a:srgbClr val="002546"/>
                </a:solidFill>
                <a:latin typeface="Times New Roman"/>
                <a:cs typeface="Times New Roman"/>
              </a:rPr>
              <a:t>Iain </a:t>
            </a:r>
            <a:r>
              <a:rPr sz="1400" spc="-15" dirty="0">
                <a:solidFill>
                  <a:srgbClr val="002546"/>
                </a:solidFill>
                <a:latin typeface="Times New Roman"/>
                <a:cs typeface="Times New Roman"/>
              </a:rPr>
              <a:t>Murray, </a:t>
            </a:r>
            <a:r>
              <a:rPr sz="1400" spc="-20" dirty="0">
                <a:solidFill>
                  <a:srgbClr val="002546"/>
                </a:solidFill>
                <a:latin typeface="Times New Roman"/>
                <a:cs typeface="Times New Roman"/>
              </a:rPr>
              <a:t>Univ. </a:t>
            </a:r>
            <a:r>
              <a:rPr sz="1400" dirty="0">
                <a:solidFill>
                  <a:srgbClr val="002546"/>
                </a:solidFill>
                <a:latin typeface="Times New Roman"/>
                <a:cs typeface="Times New Roman"/>
              </a:rPr>
              <a:t>of</a:t>
            </a:r>
            <a:r>
              <a:rPr sz="1400" spc="-160" dirty="0">
                <a:solidFill>
                  <a:srgbClr val="002546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002546"/>
                </a:solidFill>
                <a:latin typeface="Times New Roman"/>
                <a:cs typeface="Times New Roman"/>
              </a:rPr>
              <a:t>Edinburgh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257560" y="1883235"/>
            <a:ext cx="3628095" cy="36142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708089" y="4448833"/>
            <a:ext cx="975267" cy="11650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800971" y="5155186"/>
            <a:ext cx="92135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2546"/>
                </a:solidFill>
                <a:latin typeface="Times New Roman"/>
                <a:cs typeface="Times New Roman"/>
              </a:rPr>
              <a:t>mandarin</a:t>
            </a:r>
            <a:r>
              <a:rPr sz="1800" spc="-60" dirty="0">
                <a:solidFill>
                  <a:srgbClr val="002546"/>
                </a:solidFill>
                <a:latin typeface="Times New Roman"/>
                <a:cs typeface="Times New Roman"/>
              </a:rPr>
              <a:t> </a:t>
            </a:r>
            <a:endParaRPr lang="es-ES" sz="1800" spc="-60" dirty="0">
              <a:solidFill>
                <a:srgbClr val="002546"/>
              </a:solidFill>
              <a:latin typeface="Times New Roman"/>
              <a:cs typeface="Times New Roman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03241A4-C471-C64C-9D7F-F1B095309480}"/>
              </a:ext>
            </a:extLst>
          </p:cNvPr>
          <p:cNvSpPr txBox="1"/>
          <p:nvPr/>
        </p:nvSpPr>
        <p:spPr>
          <a:xfrm>
            <a:off x="2466509" y="163875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 err="1">
                <a:latin typeface="Times New Roman"/>
                <a:cs typeface="Times New Roman"/>
              </a:rPr>
              <a:t>width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F60DD2-9B76-D94A-A6F5-7DD66D9DA952}"/>
              </a:ext>
            </a:extLst>
          </p:cNvPr>
          <p:cNvSpPr txBox="1"/>
          <p:nvPr/>
        </p:nvSpPr>
        <p:spPr>
          <a:xfrm>
            <a:off x="6324600" y="1100719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02_Fruits.ipynb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25518" y="60313"/>
            <a:ext cx="1373505" cy="296662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103505">
              <a:lnSpc>
                <a:spcPts val="1030"/>
              </a:lnSpc>
              <a:spcBef>
                <a:spcPts val="235"/>
              </a:spcBef>
            </a:pP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APPLIED MACHINE  LEARNING IN</a:t>
            </a:r>
            <a:r>
              <a:rPr sz="950" spc="-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PYTHON</a:t>
            </a:r>
            <a:endParaRPr sz="950">
              <a:latin typeface="Georgia"/>
              <a:cs typeface="Georg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19" y="37457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19" y="224739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861500"/>
            <a:ext cx="3791534" cy="46607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93848" y="5660097"/>
            <a:ext cx="3707790" cy="5080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25518" y="60313"/>
            <a:ext cx="1373505" cy="296662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103505">
              <a:lnSpc>
                <a:spcPts val="1030"/>
              </a:lnSpc>
              <a:spcBef>
                <a:spcPts val="235"/>
              </a:spcBef>
            </a:pP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APPLIED MACHINE  LEARNING IN</a:t>
            </a:r>
            <a:r>
              <a:rPr sz="950" spc="-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PYTHON</a:t>
            </a:r>
            <a:endParaRPr sz="950">
              <a:latin typeface="Georgia"/>
              <a:cs typeface="Georg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19" y="37457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19" y="224739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65075" y="709506"/>
            <a:ext cx="5216525" cy="5520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spc="-5" dirty="0"/>
              <a:t>The input data as </a:t>
            </a:r>
            <a:r>
              <a:rPr sz="3500" dirty="0"/>
              <a:t>a</a:t>
            </a:r>
            <a:r>
              <a:rPr sz="3500" spc="-5" dirty="0"/>
              <a:t> table</a:t>
            </a:r>
            <a:endParaRPr sz="3500"/>
          </a:p>
        </p:txBody>
      </p:sp>
      <p:sp>
        <p:nvSpPr>
          <p:cNvPr id="7" name="object 7"/>
          <p:cNvSpPr/>
          <p:nvPr/>
        </p:nvSpPr>
        <p:spPr>
          <a:xfrm>
            <a:off x="2831592" y="1924851"/>
            <a:ext cx="2886824" cy="44296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7847" y="1951900"/>
            <a:ext cx="2382012" cy="14545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1192" y="2975350"/>
            <a:ext cx="1800453" cy="1377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00503" y="2980970"/>
            <a:ext cx="96748" cy="13208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5091" y="1993519"/>
            <a:ext cx="2286000" cy="13088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5091" y="1993519"/>
            <a:ext cx="2286000" cy="1309245"/>
          </a:xfrm>
          <a:custGeom>
            <a:avLst/>
            <a:gdLst/>
            <a:ahLst/>
            <a:cxnLst/>
            <a:rect l="l" t="t" r="r" b="b"/>
            <a:pathLst>
              <a:path w="2286000" h="958850">
                <a:moveTo>
                  <a:pt x="0" y="239649"/>
                </a:moveTo>
                <a:lnTo>
                  <a:pt x="1806702" y="239649"/>
                </a:lnTo>
                <a:lnTo>
                  <a:pt x="1806702" y="0"/>
                </a:lnTo>
                <a:lnTo>
                  <a:pt x="2286000" y="479298"/>
                </a:lnTo>
                <a:lnTo>
                  <a:pt x="1806702" y="958596"/>
                </a:lnTo>
                <a:lnTo>
                  <a:pt x="1806702" y="718947"/>
                </a:lnTo>
                <a:lnTo>
                  <a:pt x="0" y="718947"/>
                </a:lnTo>
                <a:lnTo>
                  <a:pt x="0" y="239649"/>
                </a:lnTo>
                <a:close/>
              </a:path>
            </a:pathLst>
          </a:custGeom>
          <a:ln w="9144">
            <a:solidFill>
              <a:srgbClr val="0024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82316" y="2373876"/>
            <a:ext cx="179323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429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Times New Roman"/>
                <a:cs typeface="Times New Roman"/>
              </a:rPr>
              <a:t>Each row corresponds </a:t>
            </a:r>
            <a:r>
              <a:rPr sz="1200" dirty="0">
                <a:solidFill>
                  <a:srgbClr val="FFFFFF"/>
                </a:solidFill>
                <a:latin typeface="Times New Roman"/>
                <a:cs typeface="Times New Roman"/>
              </a:rPr>
              <a:t>to a  </a:t>
            </a:r>
            <a:r>
              <a:rPr sz="1200" spc="-5" dirty="0">
                <a:solidFill>
                  <a:srgbClr val="FFFFFF"/>
                </a:solidFill>
                <a:latin typeface="Times New Roman"/>
                <a:cs typeface="Times New Roman"/>
              </a:rPr>
              <a:t>single data instance</a:t>
            </a:r>
            <a:r>
              <a:rPr sz="12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Times New Roman"/>
                <a:cs typeface="Times New Roman"/>
              </a:rPr>
              <a:t>(sample)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775963" y="2445099"/>
            <a:ext cx="2878835" cy="222656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033515" y="4310000"/>
            <a:ext cx="281762" cy="17438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033515" y="2584503"/>
            <a:ext cx="2589276" cy="189987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23623" y="2478168"/>
            <a:ext cx="2783136" cy="209832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23627" y="2478168"/>
            <a:ext cx="2783205" cy="2099127"/>
          </a:xfrm>
          <a:custGeom>
            <a:avLst/>
            <a:gdLst/>
            <a:ahLst/>
            <a:cxnLst/>
            <a:rect l="l" t="t" r="r" b="b"/>
            <a:pathLst>
              <a:path w="2783204" h="1537335">
                <a:moveTo>
                  <a:pt x="0" y="1246746"/>
                </a:moveTo>
                <a:lnTo>
                  <a:pt x="290004" y="606856"/>
                </a:lnTo>
                <a:lnTo>
                  <a:pt x="377469" y="839330"/>
                </a:lnTo>
                <a:lnTo>
                  <a:pt x="2608199" y="0"/>
                </a:lnTo>
                <a:lnTo>
                  <a:pt x="2783141" y="464946"/>
                </a:lnTo>
                <a:lnTo>
                  <a:pt x="552411" y="1304277"/>
                </a:lnTo>
                <a:lnTo>
                  <a:pt x="639876" y="1536750"/>
                </a:lnTo>
                <a:lnTo>
                  <a:pt x="0" y="1246746"/>
                </a:lnTo>
                <a:close/>
              </a:path>
            </a:pathLst>
          </a:custGeom>
          <a:ln w="9525">
            <a:solidFill>
              <a:srgbClr val="0024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11346" y="2841425"/>
            <a:ext cx="2225015" cy="134300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378453" y="1700110"/>
            <a:ext cx="1399031" cy="485062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440177" y="1753173"/>
            <a:ext cx="1275715" cy="4682067"/>
          </a:xfrm>
          <a:custGeom>
            <a:avLst/>
            <a:gdLst/>
            <a:ahLst/>
            <a:cxnLst/>
            <a:rect l="l" t="t" r="r" b="b"/>
            <a:pathLst>
              <a:path w="1275714" h="3429000">
                <a:moveTo>
                  <a:pt x="0" y="0"/>
                </a:moveTo>
                <a:lnTo>
                  <a:pt x="1275588" y="0"/>
                </a:lnTo>
                <a:lnTo>
                  <a:pt x="1275588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56332" y="2445079"/>
            <a:ext cx="3182112" cy="46820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718059" y="2498142"/>
            <a:ext cx="3058795" cy="299999"/>
          </a:xfrm>
          <a:custGeom>
            <a:avLst/>
            <a:gdLst/>
            <a:ahLst/>
            <a:cxnLst/>
            <a:rect l="l" t="t" r="r" b="b"/>
            <a:pathLst>
              <a:path w="3058795" h="219710">
                <a:moveTo>
                  <a:pt x="0" y="0"/>
                </a:moveTo>
                <a:lnTo>
                  <a:pt x="3058668" y="0"/>
                </a:lnTo>
                <a:lnTo>
                  <a:pt x="3058668" y="219456"/>
                </a:lnTo>
                <a:lnTo>
                  <a:pt x="0" y="219456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877311" y="1872828"/>
            <a:ext cx="598932" cy="467790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939037" y="1925890"/>
            <a:ext cx="475615" cy="4509524"/>
          </a:xfrm>
          <a:custGeom>
            <a:avLst/>
            <a:gdLst/>
            <a:ahLst/>
            <a:cxnLst/>
            <a:rect l="l" t="t" r="r" b="b"/>
            <a:pathLst>
              <a:path w="475614" h="3302635">
                <a:moveTo>
                  <a:pt x="0" y="0"/>
                </a:moveTo>
                <a:lnTo>
                  <a:pt x="475488" y="0"/>
                </a:lnTo>
                <a:lnTo>
                  <a:pt x="475488" y="3302508"/>
                </a:lnTo>
                <a:lnTo>
                  <a:pt x="0" y="3302508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25552" y="4908885"/>
            <a:ext cx="2720340" cy="145456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580835" y="5173166"/>
            <a:ext cx="84645" cy="11543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4136" y="5173164"/>
            <a:ext cx="2123681" cy="10463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494043" y="5921272"/>
            <a:ext cx="171437" cy="23408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94136" y="5932474"/>
            <a:ext cx="2123681" cy="22288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72795" y="4950506"/>
            <a:ext cx="2624328" cy="130889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72800" y="4950506"/>
            <a:ext cx="2624455" cy="1309245"/>
          </a:xfrm>
          <a:custGeom>
            <a:avLst/>
            <a:gdLst/>
            <a:ahLst/>
            <a:cxnLst/>
            <a:rect l="l" t="t" r="r" b="b"/>
            <a:pathLst>
              <a:path w="2624455" h="958850">
                <a:moveTo>
                  <a:pt x="0" y="239648"/>
                </a:moveTo>
                <a:lnTo>
                  <a:pt x="2145030" y="239648"/>
                </a:lnTo>
                <a:lnTo>
                  <a:pt x="2145030" y="0"/>
                </a:lnTo>
                <a:lnTo>
                  <a:pt x="2624328" y="479297"/>
                </a:lnTo>
                <a:lnTo>
                  <a:pt x="2145030" y="958595"/>
                </a:lnTo>
                <a:lnTo>
                  <a:pt x="2145030" y="718946"/>
                </a:lnTo>
                <a:lnTo>
                  <a:pt x="0" y="718946"/>
                </a:lnTo>
                <a:lnTo>
                  <a:pt x="0" y="239648"/>
                </a:lnTo>
                <a:close/>
              </a:path>
            </a:pathLst>
          </a:custGeom>
          <a:ln w="9144">
            <a:solidFill>
              <a:srgbClr val="0024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07807" y="5230565"/>
            <a:ext cx="2113280" cy="526724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algn="ctr">
              <a:lnSpc>
                <a:spcPct val="101800"/>
              </a:lnSpc>
              <a:spcBef>
                <a:spcPts val="80"/>
              </a:spcBef>
            </a:pPr>
            <a:r>
              <a:rPr sz="11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fruit_label </a:t>
            </a:r>
            <a:r>
              <a:rPr sz="1100" spc="-5" dirty="0">
                <a:solidFill>
                  <a:srgbClr val="FFFFFF"/>
                </a:solidFill>
                <a:latin typeface="Times New Roman"/>
                <a:cs typeface="Times New Roman"/>
              </a:rPr>
              <a:t>column</a:t>
            </a:r>
            <a:r>
              <a:rPr sz="1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FFFFFF"/>
                </a:solidFill>
                <a:latin typeface="Times New Roman"/>
                <a:cs typeface="Times New Roman"/>
              </a:rPr>
              <a:t>contains  the label for each data instance  </a:t>
            </a:r>
            <a:r>
              <a:rPr sz="1100" spc="-5" dirty="0">
                <a:solidFill>
                  <a:srgbClr val="FFFFFF"/>
                </a:solidFill>
                <a:latin typeface="Times New Roman"/>
                <a:cs typeface="Times New Roman"/>
              </a:rPr>
              <a:t>(sample)</a:t>
            </a:r>
            <a:endParaRPr sz="1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25518" y="60313"/>
            <a:ext cx="1373505" cy="296662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103505">
              <a:lnSpc>
                <a:spcPts val="1030"/>
              </a:lnSpc>
              <a:spcBef>
                <a:spcPts val="235"/>
              </a:spcBef>
            </a:pP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APPLIED MACHINE  LEARNING IN</a:t>
            </a:r>
            <a:r>
              <a:rPr sz="950" spc="-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PYTHON</a:t>
            </a:r>
            <a:endParaRPr sz="950">
              <a:latin typeface="Georgia"/>
              <a:cs typeface="Georg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19" y="37457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19" y="224739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09600" y="1911352"/>
            <a:ext cx="3938270" cy="5077673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355600" marR="140335" indent="-342900">
              <a:lnSpc>
                <a:spcPct val="80000"/>
              </a:lnSpc>
              <a:spcBef>
                <a:spcPts val="44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002546"/>
                </a:solidFill>
                <a:latin typeface="Arial"/>
                <a:cs typeface="Arial"/>
              </a:rPr>
              <a:t>Inspecting feature values may help  </a:t>
            </a:r>
            <a:r>
              <a:rPr sz="2000" dirty="0">
                <a:solidFill>
                  <a:srgbClr val="002546"/>
                </a:solidFill>
                <a:latin typeface="Arial"/>
                <a:cs typeface="Arial"/>
              </a:rPr>
              <a:t>identify what </a:t>
            </a:r>
            <a:r>
              <a:rPr sz="2000" spc="-5" dirty="0">
                <a:solidFill>
                  <a:srgbClr val="002546"/>
                </a:solidFill>
                <a:latin typeface="Arial"/>
                <a:cs typeface="Arial"/>
              </a:rPr>
              <a:t>cleaning or preprocessing  </a:t>
            </a:r>
            <a:r>
              <a:rPr sz="2000" dirty="0">
                <a:solidFill>
                  <a:srgbClr val="002546"/>
                </a:solidFill>
                <a:latin typeface="Arial"/>
                <a:cs typeface="Arial"/>
              </a:rPr>
              <a:t>still </a:t>
            </a:r>
            <a:r>
              <a:rPr sz="2000" spc="-5" dirty="0">
                <a:solidFill>
                  <a:srgbClr val="002546"/>
                </a:solidFill>
                <a:latin typeface="Arial"/>
                <a:cs typeface="Arial"/>
              </a:rPr>
              <a:t>needs </a:t>
            </a:r>
            <a:r>
              <a:rPr sz="2000" dirty="0">
                <a:solidFill>
                  <a:srgbClr val="002546"/>
                </a:solidFill>
                <a:latin typeface="Arial"/>
                <a:cs typeface="Arial"/>
              </a:rPr>
              <a:t>to </a:t>
            </a:r>
            <a:r>
              <a:rPr sz="2000" spc="-5" dirty="0">
                <a:solidFill>
                  <a:srgbClr val="002546"/>
                </a:solidFill>
                <a:latin typeface="Arial"/>
                <a:cs typeface="Arial"/>
              </a:rPr>
              <a:t>be done once </a:t>
            </a:r>
            <a:r>
              <a:rPr sz="2000" spc="-20" dirty="0">
                <a:solidFill>
                  <a:srgbClr val="002546"/>
                </a:solidFill>
                <a:latin typeface="Arial"/>
                <a:cs typeface="Arial"/>
              </a:rPr>
              <a:t>you </a:t>
            </a:r>
            <a:r>
              <a:rPr sz="2000" spc="-5" dirty="0">
                <a:solidFill>
                  <a:srgbClr val="002546"/>
                </a:solidFill>
                <a:latin typeface="Arial"/>
                <a:cs typeface="Arial"/>
              </a:rPr>
              <a:t>can see  the range or distribution of values that </a:t>
            </a:r>
            <a:r>
              <a:rPr sz="2000" dirty="0">
                <a:solidFill>
                  <a:srgbClr val="002546"/>
                </a:solidFill>
                <a:latin typeface="Arial"/>
                <a:cs typeface="Arial"/>
              </a:rPr>
              <a:t>is  </a:t>
            </a:r>
            <a:r>
              <a:rPr sz="2000" spc="-10" dirty="0">
                <a:solidFill>
                  <a:srgbClr val="002546"/>
                </a:solidFill>
                <a:latin typeface="Arial"/>
                <a:cs typeface="Arial"/>
              </a:rPr>
              <a:t>typical </a:t>
            </a:r>
            <a:r>
              <a:rPr sz="2000" spc="-5" dirty="0">
                <a:solidFill>
                  <a:srgbClr val="002546"/>
                </a:solidFill>
                <a:latin typeface="Arial"/>
                <a:cs typeface="Arial"/>
              </a:rPr>
              <a:t>for each</a:t>
            </a:r>
            <a:r>
              <a:rPr sz="2000" spc="-20" dirty="0">
                <a:solidFill>
                  <a:srgbClr val="002546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2546"/>
                </a:solidFill>
                <a:latin typeface="Arial"/>
                <a:cs typeface="Arial"/>
              </a:rPr>
              <a:t>attribute.</a:t>
            </a:r>
            <a:endParaRPr sz="2000" dirty="0">
              <a:latin typeface="Arial"/>
              <a:cs typeface="Arial"/>
            </a:endParaRPr>
          </a:p>
          <a:p>
            <a:pPr marL="355600" marR="5080" indent="-342900">
              <a:lnSpc>
                <a:spcPct val="80000"/>
              </a:lnSpc>
              <a:spcBef>
                <a:spcPts val="33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40" dirty="0">
                <a:solidFill>
                  <a:srgbClr val="002546"/>
                </a:solidFill>
                <a:latin typeface="Arial"/>
                <a:cs typeface="Arial"/>
              </a:rPr>
              <a:t>You </a:t>
            </a:r>
            <a:r>
              <a:rPr sz="2000" spc="-5" dirty="0">
                <a:solidFill>
                  <a:srgbClr val="002546"/>
                </a:solidFill>
                <a:latin typeface="Arial"/>
                <a:cs typeface="Arial"/>
              </a:rPr>
              <a:t>might notice </a:t>
            </a:r>
            <a:r>
              <a:rPr sz="2000" dirty="0">
                <a:solidFill>
                  <a:srgbClr val="002546"/>
                </a:solidFill>
                <a:latin typeface="Arial"/>
                <a:cs typeface="Arial"/>
              </a:rPr>
              <a:t>missing </a:t>
            </a:r>
            <a:r>
              <a:rPr sz="2000" spc="-5" dirty="0">
                <a:solidFill>
                  <a:srgbClr val="002546"/>
                </a:solidFill>
                <a:latin typeface="Arial"/>
                <a:cs typeface="Arial"/>
              </a:rPr>
              <a:t>or noisy data, </a:t>
            </a:r>
            <a:r>
              <a:rPr sz="2000" spc="-10" dirty="0">
                <a:solidFill>
                  <a:srgbClr val="002546"/>
                </a:solidFill>
                <a:latin typeface="Arial"/>
                <a:cs typeface="Arial"/>
              </a:rPr>
              <a:t>or  </a:t>
            </a:r>
            <a:r>
              <a:rPr sz="2000" spc="-5" dirty="0">
                <a:solidFill>
                  <a:srgbClr val="002546"/>
                </a:solidFill>
                <a:latin typeface="Arial"/>
                <a:cs typeface="Arial"/>
              </a:rPr>
              <a:t>inconsistencies such as the </a:t>
            </a:r>
            <a:r>
              <a:rPr sz="2000" dirty="0">
                <a:solidFill>
                  <a:srgbClr val="002546"/>
                </a:solidFill>
                <a:latin typeface="Arial"/>
                <a:cs typeface="Arial"/>
              </a:rPr>
              <a:t>wrong </a:t>
            </a:r>
            <a:r>
              <a:rPr sz="2000" spc="-5" dirty="0">
                <a:solidFill>
                  <a:srgbClr val="002546"/>
                </a:solidFill>
                <a:latin typeface="Arial"/>
                <a:cs typeface="Arial"/>
              </a:rPr>
              <a:t>data  </a:t>
            </a:r>
            <a:r>
              <a:rPr sz="2000" spc="-15" dirty="0">
                <a:solidFill>
                  <a:srgbClr val="002546"/>
                </a:solidFill>
                <a:latin typeface="Arial"/>
                <a:cs typeface="Arial"/>
              </a:rPr>
              <a:t>type </a:t>
            </a:r>
            <a:r>
              <a:rPr sz="2000" spc="-5" dirty="0">
                <a:solidFill>
                  <a:srgbClr val="002546"/>
                </a:solidFill>
                <a:latin typeface="Arial"/>
                <a:cs typeface="Arial"/>
              </a:rPr>
              <a:t>being used for </a:t>
            </a:r>
            <a:r>
              <a:rPr sz="2000" dirty="0">
                <a:solidFill>
                  <a:srgbClr val="002546"/>
                </a:solidFill>
                <a:latin typeface="Arial"/>
                <a:cs typeface="Arial"/>
              </a:rPr>
              <a:t>a </a:t>
            </a:r>
            <a:r>
              <a:rPr sz="2000" spc="-5" dirty="0">
                <a:solidFill>
                  <a:srgbClr val="002546"/>
                </a:solidFill>
                <a:latin typeface="Arial"/>
                <a:cs typeface="Arial"/>
              </a:rPr>
              <a:t>column, incorrect  units of measurements for </a:t>
            </a:r>
            <a:r>
              <a:rPr sz="2000" dirty="0">
                <a:solidFill>
                  <a:srgbClr val="002546"/>
                </a:solidFill>
                <a:latin typeface="Arial"/>
                <a:cs typeface="Arial"/>
              </a:rPr>
              <a:t>a </a:t>
            </a:r>
            <a:r>
              <a:rPr sz="2000" spc="-5" dirty="0">
                <a:solidFill>
                  <a:srgbClr val="002546"/>
                </a:solidFill>
                <a:latin typeface="Arial"/>
                <a:cs typeface="Arial"/>
              </a:rPr>
              <a:t>particular  column, or that there </a:t>
            </a:r>
            <a:r>
              <a:rPr sz="2000" dirty="0">
                <a:solidFill>
                  <a:srgbClr val="002546"/>
                </a:solidFill>
                <a:latin typeface="Arial"/>
                <a:cs typeface="Arial"/>
              </a:rPr>
              <a:t>aren’t </a:t>
            </a:r>
            <a:r>
              <a:rPr sz="2000" spc="-10" dirty="0">
                <a:solidFill>
                  <a:srgbClr val="002546"/>
                </a:solidFill>
                <a:latin typeface="Arial"/>
                <a:cs typeface="Arial"/>
              </a:rPr>
              <a:t>enough  </a:t>
            </a:r>
            <a:r>
              <a:rPr sz="2000" spc="-5" dirty="0">
                <a:solidFill>
                  <a:srgbClr val="002546"/>
                </a:solidFill>
                <a:latin typeface="Arial"/>
                <a:cs typeface="Arial"/>
              </a:rPr>
              <a:t>examples of </a:t>
            </a:r>
            <a:r>
              <a:rPr sz="2000" dirty="0">
                <a:solidFill>
                  <a:srgbClr val="002546"/>
                </a:solidFill>
                <a:latin typeface="Arial"/>
                <a:cs typeface="Arial"/>
              </a:rPr>
              <a:t>a </a:t>
            </a:r>
            <a:r>
              <a:rPr sz="2000" spc="-5" dirty="0">
                <a:solidFill>
                  <a:srgbClr val="002546"/>
                </a:solidFill>
                <a:latin typeface="Arial"/>
                <a:cs typeface="Arial"/>
              </a:rPr>
              <a:t>particular</a:t>
            </a:r>
            <a:r>
              <a:rPr sz="2000" spc="-80" dirty="0">
                <a:solidFill>
                  <a:srgbClr val="002546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2546"/>
                </a:solidFill>
                <a:latin typeface="Arial"/>
                <a:cs typeface="Arial"/>
              </a:rPr>
              <a:t>class.</a:t>
            </a:r>
            <a:endParaRPr sz="2000" dirty="0">
              <a:latin typeface="Arial"/>
              <a:cs typeface="Arial"/>
            </a:endParaRPr>
          </a:p>
          <a:p>
            <a:pPr marL="355600" marR="490855" indent="-342900">
              <a:lnSpc>
                <a:spcPct val="80000"/>
              </a:lnSpc>
              <a:spcBef>
                <a:spcPts val="34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40" dirty="0">
                <a:solidFill>
                  <a:srgbClr val="002546"/>
                </a:solidFill>
                <a:latin typeface="Arial"/>
                <a:cs typeface="Arial"/>
              </a:rPr>
              <a:t>You </a:t>
            </a:r>
            <a:r>
              <a:rPr sz="2000" spc="-5" dirty="0">
                <a:solidFill>
                  <a:srgbClr val="002546"/>
                </a:solidFill>
                <a:latin typeface="Arial"/>
                <a:cs typeface="Arial"/>
              </a:rPr>
              <a:t>may </a:t>
            </a:r>
            <a:r>
              <a:rPr sz="2000" dirty="0">
                <a:solidFill>
                  <a:srgbClr val="002546"/>
                </a:solidFill>
                <a:latin typeface="Arial"/>
                <a:cs typeface="Arial"/>
              </a:rPr>
              <a:t>realize </a:t>
            </a:r>
            <a:r>
              <a:rPr sz="2000" spc="-5" dirty="0">
                <a:solidFill>
                  <a:srgbClr val="002546"/>
                </a:solidFill>
                <a:latin typeface="Arial"/>
                <a:cs typeface="Arial"/>
              </a:rPr>
              <a:t>that </a:t>
            </a:r>
            <a:r>
              <a:rPr sz="2000" spc="-20" dirty="0">
                <a:solidFill>
                  <a:srgbClr val="002546"/>
                </a:solidFill>
                <a:latin typeface="Arial"/>
                <a:cs typeface="Arial"/>
              </a:rPr>
              <a:t>your </a:t>
            </a:r>
            <a:r>
              <a:rPr sz="2000" spc="-5" dirty="0">
                <a:solidFill>
                  <a:srgbClr val="002546"/>
                </a:solidFill>
                <a:latin typeface="Arial"/>
                <a:cs typeface="Arial"/>
              </a:rPr>
              <a:t>problem </a:t>
            </a:r>
            <a:r>
              <a:rPr sz="2000" dirty="0">
                <a:solidFill>
                  <a:srgbClr val="002546"/>
                </a:solidFill>
                <a:latin typeface="Arial"/>
                <a:cs typeface="Arial"/>
              </a:rPr>
              <a:t>is  </a:t>
            </a:r>
            <a:r>
              <a:rPr sz="2000" spc="-5" dirty="0">
                <a:solidFill>
                  <a:srgbClr val="002546"/>
                </a:solidFill>
                <a:latin typeface="Arial"/>
                <a:cs typeface="Arial"/>
              </a:rPr>
              <a:t>actually solvable </a:t>
            </a:r>
            <a:r>
              <a:rPr sz="2000" dirty="0">
                <a:solidFill>
                  <a:srgbClr val="002546"/>
                </a:solidFill>
                <a:latin typeface="Arial"/>
                <a:cs typeface="Arial"/>
              </a:rPr>
              <a:t>without </a:t>
            </a:r>
            <a:r>
              <a:rPr sz="2000" spc="-5" dirty="0">
                <a:solidFill>
                  <a:srgbClr val="002546"/>
                </a:solidFill>
                <a:latin typeface="Arial"/>
                <a:cs typeface="Arial"/>
              </a:rPr>
              <a:t>machine  learning.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97201" y="1924849"/>
            <a:ext cx="3429241" cy="3948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27264" y="2684388"/>
            <a:ext cx="211454" cy="1950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00009" y="2610514"/>
            <a:ext cx="571500" cy="337282"/>
          </a:xfrm>
          <a:custGeom>
            <a:avLst/>
            <a:gdLst/>
            <a:ahLst/>
            <a:cxnLst/>
            <a:rect l="l" t="t" r="r" b="b"/>
            <a:pathLst>
              <a:path w="571500" h="247014">
                <a:moveTo>
                  <a:pt x="0" y="123443"/>
                </a:moveTo>
                <a:lnTo>
                  <a:pt x="29044" y="69157"/>
                </a:lnTo>
                <a:lnTo>
                  <a:pt x="62777" y="46237"/>
                </a:lnTo>
                <a:lnTo>
                  <a:pt x="107030" y="27120"/>
                </a:lnTo>
                <a:lnTo>
                  <a:pt x="160086" y="12547"/>
                </a:lnTo>
                <a:lnTo>
                  <a:pt x="220231" y="3260"/>
                </a:lnTo>
                <a:lnTo>
                  <a:pt x="285750" y="0"/>
                </a:lnTo>
                <a:lnTo>
                  <a:pt x="351268" y="3260"/>
                </a:lnTo>
                <a:lnTo>
                  <a:pt x="411413" y="12547"/>
                </a:lnTo>
                <a:lnTo>
                  <a:pt x="464469" y="27120"/>
                </a:lnTo>
                <a:lnTo>
                  <a:pt x="508722" y="46237"/>
                </a:lnTo>
                <a:lnTo>
                  <a:pt x="542455" y="69157"/>
                </a:lnTo>
                <a:lnTo>
                  <a:pt x="571500" y="123443"/>
                </a:lnTo>
                <a:lnTo>
                  <a:pt x="563952" y="151747"/>
                </a:lnTo>
                <a:lnTo>
                  <a:pt x="508722" y="200650"/>
                </a:lnTo>
                <a:lnTo>
                  <a:pt x="464469" y="219767"/>
                </a:lnTo>
                <a:lnTo>
                  <a:pt x="411413" y="234340"/>
                </a:lnTo>
                <a:lnTo>
                  <a:pt x="351268" y="243627"/>
                </a:lnTo>
                <a:lnTo>
                  <a:pt x="285750" y="246887"/>
                </a:lnTo>
                <a:lnTo>
                  <a:pt x="220231" y="243627"/>
                </a:lnTo>
                <a:lnTo>
                  <a:pt x="160086" y="234340"/>
                </a:lnTo>
                <a:lnTo>
                  <a:pt x="107030" y="219767"/>
                </a:lnTo>
                <a:lnTo>
                  <a:pt x="62777" y="200650"/>
                </a:lnTo>
                <a:lnTo>
                  <a:pt x="29044" y="177730"/>
                </a:lnTo>
                <a:lnTo>
                  <a:pt x="0" y="123443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86021" y="4344957"/>
            <a:ext cx="251637" cy="9910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01433" y="4173283"/>
            <a:ext cx="337185" cy="1309245"/>
          </a:xfrm>
          <a:custGeom>
            <a:avLst/>
            <a:gdLst/>
            <a:ahLst/>
            <a:cxnLst/>
            <a:rect l="l" t="t" r="r" b="b"/>
            <a:pathLst>
              <a:path w="337184" h="958850">
                <a:moveTo>
                  <a:pt x="168401" y="958596"/>
                </a:moveTo>
                <a:lnTo>
                  <a:pt x="123635" y="941474"/>
                </a:lnTo>
                <a:lnTo>
                  <a:pt x="83407" y="893157"/>
                </a:lnTo>
                <a:lnTo>
                  <a:pt x="65498" y="858727"/>
                </a:lnTo>
                <a:lnTo>
                  <a:pt x="49325" y="818211"/>
                </a:lnTo>
                <a:lnTo>
                  <a:pt x="35089" y="772181"/>
                </a:lnTo>
                <a:lnTo>
                  <a:pt x="22992" y="721207"/>
                </a:lnTo>
                <a:lnTo>
                  <a:pt x="13234" y="665861"/>
                </a:lnTo>
                <a:lnTo>
                  <a:pt x="6015" y="606713"/>
                </a:lnTo>
                <a:lnTo>
                  <a:pt x="1537" y="544335"/>
                </a:lnTo>
                <a:lnTo>
                  <a:pt x="0" y="479298"/>
                </a:lnTo>
                <a:lnTo>
                  <a:pt x="1537" y="414260"/>
                </a:lnTo>
                <a:lnTo>
                  <a:pt x="6015" y="351882"/>
                </a:lnTo>
                <a:lnTo>
                  <a:pt x="13234" y="292734"/>
                </a:lnTo>
                <a:lnTo>
                  <a:pt x="22992" y="237388"/>
                </a:lnTo>
                <a:lnTo>
                  <a:pt x="35089" y="186414"/>
                </a:lnTo>
                <a:lnTo>
                  <a:pt x="49325" y="140384"/>
                </a:lnTo>
                <a:lnTo>
                  <a:pt x="65498" y="99868"/>
                </a:lnTo>
                <a:lnTo>
                  <a:pt x="83407" y="65438"/>
                </a:lnTo>
                <a:lnTo>
                  <a:pt x="123635" y="17121"/>
                </a:lnTo>
                <a:lnTo>
                  <a:pt x="168401" y="0"/>
                </a:lnTo>
                <a:lnTo>
                  <a:pt x="191252" y="4375"/>
                </a:lnTo>
                <a:lnTo>
                  <a:pt x="233950" y="37666"/>
                </a:lnTo>
                <a:lnTo>
                  <a:pt x="271305" y="99868"/>
                </a:lnTo>
                <a:lnTo>
                  <a:pt x="287478" y="140384"/>
                </a:lnTo>
                <a:lnTo>
                  <a:pt x="301714" y="186414"/>
                </a:lnTo>
                <a:lnTo>
                  <a:pt x="313811" y="237388"/>
                </a:lnTo>
                <a:lnTo>
                  <a:pt x="323569" y="292734"/>
                </a:lnTo>
                <a:lnTo>
                  <a:pt x="330788" y="351882"/>
                </a:lnTo>
                <a:lnTo>
                  <a:pt x="335266" y="414260"/>
                </a:lnTo>
                <a:lnTo>
                  <a:pt x="336803" y="479298"/>
                </a:lnTo>
                <a:lnTo>
                  <a:pt x="335266" y="544335"/>
                </a:lnTo>
                <a:lnTo>
                  <a:pt x="330788" y="606713"/>
                </a:lnTo>
                <a:lnTo>
                  <a:pt x="323569" y="665861"/>
                </a:lnTo>
                <a:lnTo>
                  <a:pt x="313811" y="721207"/>
                </a:lnTo>
                <a:lnTo>
                  <a:pt x="301714" y="772181"/>
                </a:lnTo>
                <a:lnTo>
                  <a:pt x="287478" y="818211"/>
                </a:lnTo>
                <a:lnTo>
                  <a:pt x="271305" y="858727"/>
                </a:lnTo>
                <a:lnTo>
                  <a:pt x="253396" y="893157"/>
                </a:lnTo>
                <a:lnTo>
                  <a:pt x="213168" y="941474"/>
                </a:lnTo>
                <a:lnTo>
                  <a:pt x="168401" y="958596"/>
                </a:lnTo>
                <a:close/>
              </a:path>
            </a:pathLst>
          </a:custGeom>
          <a:ln w="2895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5800" y="463549"/>
            <a:ext cx="7180580" cy="1033616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3200" spc="-5" dirty="0"/>
              <a:t>Some reasons </a:t>
            </a:r>
            <a:r>
              <a:rPr sz="3200" spc="5" dirty="0"/>
              <a:t>why </a:t>
            </a:r>
            <a:r>
              <a:rPr sz="3200" spc="-5" dirty="0"/>
              <a:t>looking at the data initially</a:t>
            </a:r>
            <a:r>
              <a:rPr sz="3200" spc="-90" dirty="0"/>
              <a:t> </a:t>
            </a:r>
            <a:r>
              <a:rPr sz="3200" dirty="0"/>
              <a:t>is</a:t>
            </a:r>
            <a:r>
              <a:rPr lang="es-ES_tradnl" sz="3200" dirty="0"/>
              <a:t> </a:t>
            </a:r>
            <a:r>
              <a:rPr sz="3200" spc="-7" dirty="0"/>
              <a:t>important</a:t>
            </a:r>
            <a:endParaRPr sz="3200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190493" y="3408545"/>
            <a:ext cx="440055" cy="2184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058661" y="3347158"/>
            <a:ext cx="571500" cy="337282"/>
          </a:xfrm>
          <a:custGeom>
            <a:avLst/>
            <a:gdLst/>
            <a:ahLst/>
            <a:cxnLst/>
            <a:rect l="l" t="t" r="r" b="b"/>
            <a:pathLst>
              <a:path w="571500" h="247014">
                <a:moveTo>
                  <a:pt x="0" y="123443"/>
                </a:moveTo>
                <a:lnTo>
                  <a:pt x="29044" y="69157"/>
                </a:lnTo>
                <a:lnTo>
                  <a:pt x="62777" y="46237"/>
                </a:lnTo>
                <a:lnTo>
                  <a:pt x="107030" y="27120"/>
                </a:lnTo>
                <a:lnTo>
                  <a:pt x="160086" y="12547"/>
                </a:lnTo>
                <a:lnTo>
                  <a:pt x="220231" y="3260"/>
                </a:lnTo>
                <a:lnTo>
                  <a:pt x="285750" y="0"/>
                </a:lnTo>
                <a:lnTo>
                  <a:pt x="351268" y="3260"/>
                </a:lnTo>
                <a:lnTo>
                  <a:pt x="411413" y="12547"/>
                </a:lnTo>
                <a:lnTo>
                  <a:pt x="464469" y="27120"/>
                </a:lnTo>
                <a:lnTo>
                  <a:pt x="508722" y="46237"/>
                </a:lnTo>
                <a:lnTo>
                  <a:pt x="542455" y="69157"/>
                </a:lnTo>
                <a:lnTo>
                  <a:pt x="571500" y="123443"/>
                </a:lnTo>
                <a:lnTo>
                  <a:pt x="563952" y="151747"/>
                </a:lnTo>
                <a:lnTo>
                  <a:pt x="508722" y="200650"/>
                </a:lnTo>
                <a:lnTo>
                  <a:pt x="464469" y="219767"/>
                </a:lnTo>
                <a:lnTo>
                  <a:pt x="411413" y="234340"/>
                </a:lnTo>
                <a:lnTo>
                  <a:pt x="351268" y="243627"/>
                </a:lnTo>
                <a:lnTo>
                  <a:pt x="285750" y="246887"/>
                </a:lnTo>
                <a:lnTo>
                  <a:pt x="220231" y="243627"/>
                </a:lnTo>
                <a:lnTo>
                  <a:pt x="160086" y="234340"/>
                </a:lnTo>
                <a:lnTo>
                  <a:pt x="107030" y="219767"/>
                </a:lnTo>
                <a:lnTo>
                  <a:pt x="62777" y="200650"/>
                </a:lnTo>
                <a:lnTo>
                  <a:pt x="29044" y="177730"/>
                </a:lnTo>
                <a:lnTo>
                  <a:pt x="0" y="123443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Rectángulo 16"/>
          <p:cNvSpPr/>
          <p:nvPr/>
        </p:nvSpPr>
        <p:spPr>
          <a:xfrm>
            <a:off x="4575680" y="6178550"/>
            <a:ext cx="4568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pc="-5" dirty="0" err="1">
                <a:solidFill>
                  <a:srgbClr val="FF0000"/>
                </a:solidFill>
                <a:latin typeface="Times New Roman"/>
                <a:cs typeface="Times New Roman"/>
              </a:rPr>
              <a:t>Examples</a:t>
            </a:r>
            <a:r>
              <a:rPr lang="es-ES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s-ES" dirty="0">
                <a:solidFill>
                  <a:srgbClr val="FF0000"/>
                </a:solidFill>
                <a:latin typeface="Times New Roman"/>
                <a:cs typeface="Times New Roman"/>
              </a:rPr>
              <a:t>of </a:t>
            </a:r>
            <a:r>
              <a:rPr lang="es-ES" spc="-5" dirty="0" err="1">
                <a:solidFill>
                  <a:srgbClr val="FF0000"/>
                </a:solidFill>
                <a:latin typeface="Times New Roman"/>
                <a:cs typeface="Times New Roman"/>
              </a:rPr>
              <a:t>incorrect</a:t>
            </a:r>
            <a:r>
              <a:rPr lang="es-ES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s-ES" dirty="0" err="1">
                <a:solidFill>
                  <a:srgbClr val="FF0000"/>
                </a:solidFill>
                <a:latin typeface="Times New Roman"/>
                <a:cs typeface="Times New Roman"/>
              </a:rPr>
              <a:t>or</a:t>
            </a:r>
            <a:r>
              <a:rPr lang="es-ES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s-ES" spc="-5" dirty="0" err="1">
                <a:solidFill>
                  <a:srgbClr val="FF0000"/>
                </a:solidFill>
                <a:latin typeface="Times New Roman"/>
                <a:cs typeface="Times New Roman"/>
              </a:rPr>
              <a:t>missing</a:t>
            </a:r>
            <a:r>
              <a:rPr lang="es-ES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s-ES" spc="-5" dirty="0" err="1">
                <a:solidFill>
                  <a:srgbClr val="FF0000"/>
                </a:solidFill>
                <a:latin typeface="Times New Roman"/>
                <a:cs typeface="Times New Roman"/>
              </a:rPr>
              <a:t>feature</a:t>
            </a:r>
            <a:r>
              <a:rPr lang="es-ES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s-ES" spc="-5" dirty="0" err="1">
                <a:solidFill>
                  <a:srgbClr val="FF0000"/>
                </a:solidFill>
                <a:latin typeface="Times New Roman"/>
                <a:cs typeface="Times New Roman"/>
              </a:rPr>
              <a:t>values</a:t>
            </a:r>
            <a:endParaRPr lang="es-E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25518" y="60313"/>
            <a:ext cx="1373505" cy="296662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103505">
              <a:lnSpc>
                <a:spcPts val="1030"/>
              </a:lnSpc>
              <a:spcBef>
                <a:spcPts val="235"/>
              </a:spcBef>
            </a:pP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APPLIED MACHINE  LEARNING IN</a:t>
            </a:r>
            <a:r>
              <a:rPr sz="950" spc="-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PYTHON</a:t>
            </a:r>
            <a:endParaRPr sz="950">
              <a:latin typeface="Georgia"/>
              <a:cs typeface="Georg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19" y="37457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19" y="224739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68550" y="319516"/>
            <a:ext cx="7331709" cy="5520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spc="-5" dirty="0"/>
              <a:t>Creating </a:t>
            </a:r>
            <a:r>
              <a:rPr sz="3500" spc="-30" dirty="0"/>
              <a:t>Training </a:t>
            </a:r>
            <a:r>
              <a:rPr sz="3500" spc="-5" dirty="0"/>
              <a:t>and </a:t>
            </a:r>
            <a:r>
              <a:rPr sz="3500" spc="-40" dirty="0"/>
              <a:t>Testing</a:t>
            </a:r>
            <a:r>
              <a:rPr sz="3500" spc="50" dirty="0"/>
              <a:t> </a:t>
            </a:r>
            <a:r>
              <a:rPr sz="3500" spc="-5" dirty="0"/>
              <a:t>Sets</a:t>
            </a:r>
            <a:endParaRPr sz="3500" dirty="0"/>
          </a:p>
        </p:txBody>
      </p:sp>
      <p:sp>
        <p:nvSpPr>
          <p:cNvPr id="12" name="object 12"/>
          <p:cNvSpPr/>
          <p:nvPr/>
        </p:nvSpPr>
        <p:spPr>
          <a:xfrm>
            <a:off x="6512057" y="2145438"/>
            <a:ext cx="1366469" cy="33179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17269" y="2139187"/>
            <a:ext cx="1366469" cy="20807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21840" y="4426116"/>
            <a:ext cx="1366469" cy="14880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33988" y="1960226"/>
            <a:ext cx="1366469" cy="42975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192663" y="1500656"/>
            <a:ext cx="16256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2546"/>
                </a:solidFill>
                <a:latin typeface="Courier New"/>
                <a:cs typeface="Courier New"/>
              </a:rPr>
              <a:t>X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241804" y="2139194"/>
            <a:ext cx="748220" cy="416006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505849" y="1471298"/>
            <a:ext cx="16256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2546"/>
                </a:solidFill>
                <a:latin typeface="Courier New"/>
                <a:cs typeface="Courier New"/>
              </a:rPr>
              <a:t>y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548884" y="2324386"/>
            <a:ext cx="634254" cy="18342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110728" y="2324385"/>
            <a:ext cx="615518" cy="310206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267558" y="1756811"/>
            <a:ext cx="2070193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196340" algn="l"/>
                <a:tab pos="2585085" algn="l"/>
                <a:tab pos="3764915" algn="l"/>
              </a:tabLst>
            </a:pPr>
            <a:r>
              <a:rPr sz="2100" spc="-7" baseline="3968" dirty="0">
                <a:solidFill>
                  <a:srgbClr val="002546"/>
                </a:solidFill>
                <a:latin typeface="Courier New"/>
                <a:cs typeface="Courier New"/>
              </a:rPr>
              <a:t>X_trai</a:t>
            </a:r>
            <a:r>
              <a:rPr sz="2100" baseline="3968" dirty="0">
                <a:solidFill>
                  <a:srgbClr val="002546"/>
                </a:solidFill>
                <a:latin typeface="Courier New"/>
                <a:cs typeface="Courier New"/>
              </a:rPr>
              <a:t>n	</a:t>
            </a:r>
            <a:r>
              <a:rPr sz="2100" spc="-7" baseline="3968" dirty="0" err="1">
                <a:solidFill>
                  <a:srgbClr val="002546"/>
                </a:solidFill>
                <a:latin typeface="Courier New"/>
                <a:cs typeface="Courier New"/>
              </a:rPr>
              <a:t>y_trai</a:t>
            </a:r>
            <a:r>
              <a:rPr sz="2100" baseline="3968" dirty="0" err="1">
                <a:solidFill>
                  <a:srgbClr val="002546"/>
                </a:solidFill>
                <a:latin typeface="Courier New"/>
                <a:cs typeface="Courier New"/>
              </a:rPr>
              <a:t>n</a:t>
            </a:r>
            <a:endParaRPr sz="2100" baseline="3968" dirty="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67558" y="4155541"/>
            <a:ext cx="266847" cy="34682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sz="1800" dirty="0">
                <a:solidFill>
                  <a:srgbClr val="002546"/>
                </a:solidFill>
                <a:latin typeface="Times New Roman"/>
                <a:cs typeface="Times New Roman"/>
              </a:rPr>
              <a:t>…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929127" y="4155541"/>
            <a:ext cx="266847" cy="34682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sz="1800" dirty="0">
                <a:solidFill>
                  <a:srgbClr val="002546"/>
                </a:solidFill>
                <a:latin typeface="Times New Roman"/>
                <a:cs typeface="Times New Roman"/>
              </a:rPr>
              <a:t>…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494023" y="4417790"/>
            <a:ext cx="760907" cy="14858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823573" y="4186478"/>
            <a:ext cx="266847" cy="34682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sz="1800" dirty="0">
                <a:solidFill>
                  <a:srgbClr val="002546"/>
                </a:solidFill>
                <a:latin typeface="Times New Roman"/>
                <a:cs typeface="Times New Roman"/>
              </a:rPr>
              <a:t>…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072901" y="3930854"/>
            <a:ext cx="2828925" cy="1009245"/>
          </a:xfrm>
          <a:custGeom>
            <a:avLst/>
            <a:gdLst/>
            <a:ahLst/>
            <a:cxnLst/>
            <a:rect l="l" t="t" r="r" b="b"/>
            <a:pathLst>
              <a:path w="2828925" h="739139">
                <a:moveTo>
                  <a:pt x="0" y="0"/>
                </a:moveTo>
                <a:lnTo>
                  <a:pt x="2828543" y="0"/>
                </a:lnTo>
                <a:lnTo>
                  <a:pt x="2828543" y="739140"/>
                </a:lnTo>
                <a:lnTo>
                  <a:pt x="0" y="739140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151187" y="4172451"/>
            <a:ext cx="2566035" cy="49821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002546"/>
                </a:solidFill>
                <a:latin typeface="Courier New"/>
                <a:cs typeface="Courier New"/>
              </a:rPr>
              <a:t>X_train, </a:t>
            </a:r>
            <a:r>
              <a:rPr sz="1050" spc="-10" dirty="0">
                <a:solidFill>
                  <a:srgbClr val="002546"/>
                </a:solidFill>
                <a:latin typeface="Courier New"/>
                <a:cs typeface="Courier New"/>
              </a:rPr>
              <a:t>X_test, </a:t>
            </a:r>
            <a:r>
              <a:rPr sz="1050" spc="-5" dirty="0">
                <a:solidFill>
                  <a:srgbClr val="002546"/>
                </a:solidFill>
                <a:latin typeface="Courier New"/>
                <a:cs typeface="Courier New"/>
              </a:rPr>
              <a:t>y_train,</a:t>
            </a:r>
            <a:r>
              <a:rPr sz="1050" spc="-60" dirty="0">
                <a:solidFill>
                  <a:srgbClr val="002546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002546"/>
                </a:solidFill>
                <a:latin typeface="Courier New"/>
                <a:cs typeface="Courier New"/>
              </a:rPr>
              <a:t>y_test</a:t>
            </a:r>
            <a:endParaRPr sz="1050">
              <a:latin typeface="Courier New"/>
              <a:cs typeface="Courier New"/>
            </a:endParaRPr>
          </a:p>
          <a:p>
            <a:pPr marL="250190">
              <a:lnSpc>
                <a:spcPct val="100000"/>
              </a:lnSpc>
            </a:pPr>
            <a:r>
              <a:rPr sz="1050" dirty="0">
                <a:solidFill>
                  <a:srgbClr val="002546"/>
                </a:solidFill>
                <a:latin typeface="Courier New"/>
                <a:cs typeface="Courier New"/>
              </a:rPr>
              <a:t>= </a:t>
            </a:r>
            <a:r>
              <a:rPr sz="1050" spc="-5" dirty="0">
                <a:solidFill>
                  <a:srgbClr val="002546"/>
                </a:solidFill>
                <a:latin typeface="Courier New"/>
                <a:cs typeface="Courier New"/>
              </a:rPr>
              <a:t>train_test_split(X,</a:t>
            </a:r>
            <a:r>
              <a:rPr sz="1050" spc="-50" dirty="0">
                <a:solidFill>
                  <a:srgbClr val="002546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002546"/>
                </a:solidFill>
                <a:latin typeface="Courier New"/>
                <a:cs typeface="Courier New"/>
              </a:rPr>
              <a:t>y)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854196" y="4467732"/>
            <a:ext cx="3564636" cy="6700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901440" y="4509353"/>
            <a:ext cx="3468624" cy="5243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901440" y="4509352"/>
            <a:ext cx="3469004" cy="524565"/>
          </a:xfrm>
          <a:custGeom>
            <a:avLst/>
            <a:gdLst/>
            <a:ahLst/>
            <a:cxnLst/>
            <a:rect l="l" t="t" r="r" b="b"/>
            <a:pathLst>
              <a:path w="3469004" h="384175">
                <a:moveTo>
                  <a:pt x="0" y="96012"/>
                </a:moveTo>
                <a:lnTo>
                  <a:pt x="3276600" y="96012"/>
                </a:lnTo>
                <a:lnTo>
                  <a:pt x="3276600" y="0"/>
                </a:lnTo>
                <a:lnTo>
                  <a:pt x="3468624" y="192024"/>
                </a:lnTo>
                <a:lnTo>
                  <a:pt x="3276600" y="384048"/>
                </a:lnTo>
                <a:lnTo>
                  <a:pt x="3276600" y="288036"/>
                </a:lnTo>
                <a:lnTo>
                  <a:pt x="0" y="288036"/>
                </a:lnTo>
                <a:lnTo>
                  <a:pt x="0" y="96012"/>
                </a:lnTo>
                <a:close/>
              </a:path>
            </a:pathLst>
          </a:custGeom>
          <a:ln w="9144">
            <a:solidFill>
              <a:srgbClr val="002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610506" y="6222112"/>
            <a:ext cx="8737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02546"/>
                </a:solidFill>
                <a:latin typeface="Times New Roman"/>
                <a:cs typeface="Times New Roman"/>
              </a:rPr>
              <a:t>Training</a:t>
            </a:r>
            <a:r>
              <a:rPr sz="1400" spc="-100" dirty="0">
                <a:solidFill>
                  <a:srgbClr val="002546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2546"/>
                </a:solidFill>
                <a:latin typeface="Times New Roman"/>
                <a:cs typeface="Times New Roman"/>
              </a:rPr>
              <a:t>set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297073" y="6236718"/>
            <a:ext cx="56261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002546"/>
                </a:solidFill>
                <a:latin typeface="Times New Roman"/>
                <a:cs typeface="Times New Roman"/>
              </a:rPr>
              <a:t>Test</a:t>
            </a:r>
            <a:r>
              <a:rPr sz="1400" spc="-75" dirty="0">
                <a:solidFill>
                  <a:srgbClr val="002546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2546"/>
                </a:solidFill>
                <a:latin typeface="Times New Roman"/>
                <a:cs typeface="Times New Roman"/>
              </a:rPr>
              <a:t>set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512814" y="5915013"/>
            <a:ext cx="2100580" cy="377166"/>
          </a:xfrm>
          <a:custGeom>
            <a:avLst/>
            <a:gdLst/>
            <a:ahLst/>
            <a:cxnLst/>
            <a:rect l="l" t="t" r="r" b="b"/>
            <a:pathLst>
              <a:path w="2100579" h="276225">
                <a:moveTo>
                  <a:pt x="2100072" y="0"/>
                </a:moveTo>
                <a:lnTo>
                  <a:pt x="2098266" y="53686"/>
                </a:lnTo>
                <a:lnTo>
                  <a:pt x="2093341" y="97526"/>
                </a:lnTo>
                <a:lnTo>
                  <a:pt x="2086034" y="127083"/>
                </a:lnTo>
                <a:lnTo>
                  <a:pt x="2077085" y="137921"/>
                </a:lnTo>
                <a:lnTo>
                  <a:pt x="1073023" y="137921"/>
                </a:lnTo>
                <a:lnTo>
                  <a:pt x="1064073" y="148760"/>
                </a:lnTo>
                <a:lnTo>
                  <a:pt x="1056767" y="178317"/>
                </a:lnTo>
                <a:lnTo>
                  <a:pt x="1051841" y="222157"/>
                </a:lnTo>
                <a:lnTo>
                  <a:pt x="1050036" y="275843"/>
                </a:lnTo>
                <a:lnTo>
                  <a:pt x="1048230" y="222157"/>
                </a:lnTo>
                <a:lnTo>
                  <a:pt x="1043305" y="178317"/>
                </a:lnTo>
                <a:lnTo>
                  <a:pt x="1035998" y="148760"/>
                </a:lnTo>
                <a:lnTo>
                  <a:pt x="1027049" y="137921"/>
                </a:lnTo>
                <a:lnTo>
                  <a:pt x="22987" y="137921"/>
                </a:lnTo>
                <a:lnTo>
                  <a:pt x="14037" y="127083"/>
                </a:lnTo>
                <a:lnTo>
                  <a:pt x="6731" y="97526"/>
                </a:lnTo>
                <a:lnTo>
                  <a:pt x="1805" y="53686"/>
                </a:lnTo>
                <a:lnTo>
                  <a:pt x="0" y="0"/>
                </a:lnTo>
              </a:path>
            </a:pathLst>
          </a:custGeom>
          <a:ln w="25908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950975" y="5917095"/>
            <a:ext cx="2204085" cy="345953"/>
          </a:xfrm>
          <a:custGeom>
            <a:avLst/>
            <a:gdLst/>
            <a:ahLst/>
            <a:cxnLst/>
            <a:rect l="l" t="t" r="r" b="b"/>
            <a:pathLst>
              <a:path w="2204085" h="253364">
                <a:moveTo>
                  <a:pt x="2203704" y="0"/>
                </a:moveTo>
                <a:lnTo>
                  <a:pt x="2202047" y="49237"/>
                </a:lnTo>
                <a:lnTo>
                  <a:pt x="2197530" y="89444"/>
                </a:lnTo>
                <a:lnTo>
                  <a:pt x="2190829" y="116552"/>
                </a:lnTo>
                <a:lnTo>
                  <a:pt x="2182622" y="126491"/>
                </a:lnTo>
                <a:lnTo>
                  <a:pt x="1122933" y="126491"/>
                </a:lnTo>
                <a:lnTo>
                  <a:pt x="1114726" y="136431"/>
                </a:lnTo>
                <a:lnTo>
                  <a:pt x="1108025" y="163539"/>
                </a:lnTo>
                <a:lnTo>
                  <a:pt x="1103508" y="203746"/>
                </a:lnTo>
                <a:lnTo>
                  <a:pt x="1101851" y="252983"/>
                </a:lnTo>
                <a:lnTo>
                  <a:pt x="1100195" y="203746"/>
                </a:lnTo>
                <a:lnTo>
                  <a:pt x="1095678" y="163539"/>
                </a:lnTo>
                <a:lnTo>
                  <a:pt x="1088977" y="136431"/>
                </a:lnTo>
                <a:lnTo>
                  <a:pt x="1080769" y="126491"/>
                </a:lnTo>
                <a:lnTo>
                  <a:pt x="21081" y="126491"/>
                </a:lnTo>
                <a:lnTo>
                  <a:pt x="12874" y="116552"/>
                </a:lnTo>
                <a:lnTo>
                  <a:pt x="6173" y="89444"/>
                </a:lnTo>
                <a:lnTo>
                  <a:pt x="1656" y="49237"/>
                </a:lnTo>
                <a:lnTo>
                  <a:pt x="0" y="0"/>
                </a:lnTo>
              </a:path>
            </a:pathLst>
          </a:custGeom>
          <a:ln w="25907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218924" y="6271056"/>
            <a:ext cx="12026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002546"/>
                </a:solidFill>
                <a:latin typeface="Times New Roman"/>
                <a:cs typeface="Times New Roman"/>
              </a:rPr>
              <a:t>Original data</a:t>
            </a:r>
            <a:r>
              <a:rPr sz="1400" spc="-95" dirty="0">
                <a:solidFill>
                  <a:srgbClr val="002546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2546"/>
                </a:solidFill>
                <a:latin typeface="Times New Roman"/>
                <a:cs typeface="Times New Roman"/>
              </a:rPr>
              <a:t>set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855720" y="3764385"/>
            <a:ext cx="1127760" cy="67213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902964" y="3805999"/>
            <a:ext cx="1031748" cy="5264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902969" y="3805999"/>
            <a:ext cx="1031875" cy="527166"/>
          </a:xfrm>
          <a:custGeom>
            <a:avLst/>
            <a:gdLst/>
            <a:ahLst/>
            <a:cxnLst/>
            <a:rect l="l" t="t" r="r" b="b"/>
            <a:pathLst>
              <a:path w="1031875" h="386080">
                <a:moveTo>
                  <a:pt x="0" y="96393"/>
                </a:moveTo>
                <a:lnTo>
                  <a:pt x="838962" y="96393"/>
                </a:lnTo>
                <a:lnTo>
                  <a:pt x="838962" y="0"/>
                </a:lnTo>
                <a:lnTo>
                  <a:pt x="1031747" y="192786"/>
                </a:lnTo>
                <a:lnTo>
                  <a:pt x="838962" y="385572"/>
                </a:lnTo>
                <a:lnTo>
                  <a:pt x="838962" y="289179"/>
                </a:lnTo>
                <a:lnTo>
                  <a:pt x="0" y="289179"/>
                </a:lnTo>
                <a:lnTo>
                  <a:pt x="0" y="96393"/>
                </a:lnTo>
                <a:close/>
              </a:path>
            </a:pathLst>
          </a:custGeom>
          <a:ln w="9144">
            <a:solidFill>
              <a:srgbClr val="002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21">
            <a:extLst>
              <a:ext uri="{FF2B5EF4-FFF2-40B4-BE49-F238E27FC236}">
                <a16:creationId xmlns:a16="http://schemas.microsoft.com/office/drawing/2014/main" id="{26530F3B-447B-7D42-83F2-2DEE927F4116}"/>
              </a:ext>
            </a:extLst>
          </p:cNvPr>
          <p:cNvSpPr txBox="1"/>
          <p:nvPr/>
        </p:nvSpPr>
        <p:spPr>
          <a:xfrm>
            <a:off x="6602712" y="1756811"/>
            <a:ext cx="217670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196340" algn="l"/>
                <a:tab pos="2585085" algn="l"/>
                <a:tab pos="3764915" algn="l"/>
              </a:tabLst>
            </a:pPr>
            <a:r>
              <a:rPr lang="es-ES" sz="2100" spc="-7" baseline="3968" dirty="0" err="1">
                <a:solidFill>
                  <a:srgbClr val="002546"/>
                </a:solidFill>
                <a:latin typeface="Courier New"/>
                <a:cs typeface="Courier New"/>
              </a:rPr>
              <a:t>X_test</a:t>
            </a:r>
            <a:r>
              <a:rPr lang="es-ES" sz="2100" spc="-7" baseline="3968" dirty="0">
                <a:solidFill>
                  <a:srgbClr val="002546"/>
                </a:solidFill>
                <a:latin typeface="Courier New"/>
                <a:cs typeface="Courier New"/>
              </a:rPr>
              <a:t> </a:t>
            </a:r>
            <a:r>
              <a:rPr lang="es-ES" sz="2100" spc="-7" baseline="3968" dirty="0" err="1">
                <a:solidFill>
                  <a:srgbClr val="002546"/>
                </a:solidFill>
                <a:latin typeface="Courier New"/>
                <a:cs typeface="Courier New"/>
              </a:rPr>
              <a:t>y_test</a:t>
            </a:r>
            <a:endParaRPr sz="2100" baseline="3968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25518" y="60313"/>
            <a:ext cx="1373505" cy="296662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103505">
              <a:lnSpc>
                <a:spcPts val="1030"/>
              </a:lnSpc>
              <a:spcBef>
                <a:spcPts val="235"/>
              </a:spcBef>
            </a:pP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APPLIED MACHINE  LEARNING IN</a:t>
            </a:r>
            <a:r>
              <a:rPr sz="950" spc="-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PYTHON</a:t>
            </a:r>
            <a:endParaRPr sz="950">
              <a:latin typeface="Georgia"/>
              <a:cs typeface="Georg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19" y="37457"/>
            <a:ext cx="1213104" cy="3662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19" y="224739"/>
            <a:ext cx="1213104" cy="3662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49762" y="709506"/>
            <a:ext cx="6845300" cy="5520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dirty="0"/>
              <a:t>What </a:t>
            </a:r>
            <a:r>
              <a:rPr sz="3500" spc="-5" dirty="0"/>
              <a:t>is Machine Learning</a:t>
            </a:r>
            <a:r>
              <a:rPr sz="3500" spc="5" dirty="0"/>
              <a:t> </a:t>
            </a:r>
            <a:r>
              <a:rPr sz="3500" spc="-5" dirty="0"/>
              <a:t>(ML)?</a:t>
            </a:r>
            <a:endParaRPr sz="3500"/>
          </a:p>
        </p:txBody>
      </p:sp>
      <p:sp>
        <p:nvSpPr>
          <p:cNvPr id="7" name="object 7"/>
          <p:cNvSpPr txBox="1"/>
          <p:nvPr/>
        </p:nvSpPr>
        <p:spPr>
          <a:xfrm>
            <a:off x="817780" y="1958805"/>
            <a:ext cx="7355205" cy="26140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9398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500" b="1" spc="-5" dirty="0">
                <a:solidFill>
                  <a:srgbClr val="002546"/>
                </a:solidFill>
                <a:latin typeface="Arial"/>
                <a:cs typeface="Arial"/>
              </a:rPr>
              <a:t>The study of computer programs (algorithms)  that </a:t>
            </a:r>
            <a:r>
              <a:rPr sz="2500" b="1" dirty="0">
                <a:solidFill>
                  <a:srgbClr val="002546"/>
                </a:solidFill>
                <a:latin typeface="Arial"/>
                <a:cs typeface="Arial"/>
              </a:rPr>
              <a:t>can learn </a:t>
            </a:r>
            <a:r>
              <a:rPr sz="2500" b="1" spc="-5" dirty="0">
                <a:solidFill>
                  <a:srgbClr val="002546"/>
                </a:solidFill>
                <a:latin typeface="Arial"/>
                <a:cs typeface="Arial"/>
              </a:rPr>
              <a:t>by</a:t>
            </a:r>
            <a:r>
              <a:rPr sz="2500" b="1" spc="15" dirty="0">
                <a:solidFill>
                  <a:srgbClr val="002546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002546"/>
                </a:solidFill>
                <a:latin typeface="Arial"/>
                <a:cs typeface="Arial"/>
              </a:rPr>
              <a:t>example</a:t>
            </a:r>
            <a:endParaRPr sz="2500" dirty="0">
              <a:latin typeface="Arial"/>
              <a:cs typeface="Arial"/>
            </a:endParaRPr>
          </a:p>
          <a:p>
            <a:pPr marL="355600" marR="465455" indent="-3429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500" b="1" spc="-10" dirty="0">
                <a:solidFill>
                  <a:srgbClr val="002546"/>
                </a:solidFill>
                <a:latin typeface="Arial"/>
                <a:cs typeface="Arial"/>
              </a:rPr>
              <a:t>ML </a:t>
            </a:r>
            <a:r>
              <a:rPr sz="2500" b="1" spc="-5" dirty="0">
                <a:solidFill>
                  <a:srgbClr val="002546"/>
                </a:solidFill>
                <a:latin typeface="Arial"/>
                <a:cs typeface="Arial"/>
              </a:rPr>
              <a:t>algorithms can generalize from existing  examples of a</a:t>
            </a:r>
            <a:r>
              <a:rPr sz="2500" b="1" spc="5" dirty="0">
                <a:solidFill>
                  <a:srgbClr val="002546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002546"/>
                </a:solidFill>
                <a:latin typeface="Arial"/>
                <a:cs typeface="Arial"/>
              </a:rPr>
              <a:t>task</a:t>
            </a:r>
            <a:endParaRPr sz="2500" dirty="0">
              <a:latin typeface="Arial"/>
              <a:cs typeface="Arial"/>
            </a:endParaRPr>
          </a:p>
          <a:p>
            <a:pPr marL="756285" marR="5080" indent="-287020">
              <a:lnSpc>
                <a:spcPct val="100000"/>
              </a:lnSpc>
              <a:spcBef>
                <a:spcPts val="489"/>
              </a:spcBef>
              <a:tabLst>
                <a:tab pos="756285" algn="l"/>
              </a:tabLst>
            </a:pPr>
            <a:r>
              <a:rPr sz="2000" dirty="0">
                <a:solidFill>
                  <a:srgbClr val="002546"/>
                </a:solidFill>
                <a:latin typeface="Arial"/>
                <a:cs typeface="Arial"/>
              </a:rPr>
              <a:t>–	</a:t>
            </a:r>
            <a:r>
              <a:rPr sz="2000" i="1" spc="-5" dirty="0">
                <a:solidFill>
                  <a:srgbClr val="002546"/>
                </a:solidFill>
                <a:latin typeface="Arial"/>
                <a:cs typeface="Arial"/>
              </a:rPr>
              <a:t>e.g. after </a:t>
            </a:r>
            <a:r>
              <a:rPr sz="2000" i="1" dirty="0">
                <a:solidFill>
                  <a:srgbClr val="002546"/>
                </a:solidFill>
                <a:latin typeface="Arial"/>
                <a:cs typeface="Arial"/>
              </a:rPr>
              <a:t>seeing a </a:t>
            </a:r>
            <a:r>
              <a:rPr sz="2000" i="1" spc="-5" dirty="0">
                <a:solidFill>
                  <a:srgbClr val="002546"/>
                </a:solidFill>
                <a:latin typeface="Arial"/>
                <a:cs typeface="Arial"/>
              </a:rPr>
              <a:t>training </a:t>
            </a:r>
            <a:r>
              <a:rPr sz="2000" i="1" dirty="0">
                <a:solidFill>
                  <a:srgbClr val="002546"/>
                </a:solidFill>
                <a:latin typeface="Arial"/>
                <a:cs typeface="Arial"/>
              </a:rPr>
              <a:t>set of labeled </a:t>
            </a:r>
            <a:r>
              <a:rPr sz="2000" i="1" spc="-5" dirty="0">
                <a:solidFill>
                  <a:srgbClr val="002546"/>
                </a:solidFill>
                <a:latin typeface="Arial"/>
                <a:cs typeface="Arial"/>
              </a:rPr>
              <a:t>images, </a:t>
            </a:r>
            <a:r>
              <a:rPr sz="2000" i="1" dirty="0">
                <a:solidFill>
                  <a:srgbClr val="002546"/>
                </a:solidFill>
                <a:latin typeface="Arial"/>
                <a:cs typeface="Arial"/>
              </a:rPr>
              <a:t>an </a:t>
            </a:r>
            <a:r>
              <a:rPr sz="2000" i="1" spc="-5" dirty="0">
                <a:solidFill>
                  <a:srgbClr val="002546"/>
                </a:solidFill>
                <a:latin typeface="Arial"/>
                <a:cs typeface="Arial"/>
              </a:rPr>
              <a:t>image  </a:t>
            </a:r>
            <a:r>
              <a:rPr sz="2000" i="1" dirty="0">
                <a:solidFill>
                  <a:srgbClr val="002546"/>
                </a:solidFill>
                <a:latin typeface="Arial"/>
                <a:cs typeface="Arial"/>
              </a:rPr>
              <a:t>classifier can </a:t>
            </a:r>
            <a:r>
              <a:rPr sz="2000" i="1" spc="-5" dirty="0">
                <a:solidFill>
                  <a:srgbClr val="002546"/>
                </a:solidFill>
                <a:latin typeface="Arial"/>
                <a:cs typeface="Arial"/>
              </a:rPr>
              <a:t>figure </a:t>
            </a:r>
            <a:r>
              <a:rPr sz="2000" i="1" dirty="0">
                <a:solidFill>
                  <a:srgbClr val="002546"/>
                </a:solidFill>
                <a:latin typeface="Arial"/>
                <a:cs typeface="Arial"/>
              </a:rPr>
              <a:t>out how </a:t>
            </a:r>
            <a:r>
              <a:rPr sz="2000" i="1" spc="-5" dirty="0">
                <a:solidFill>
                  <a:srgbClr val="002546"/>
                </a:solidFill>
                <a:latin typeface="Arial"/>
                <a:cs typeface="Arial"/>
              </a:rPr>
              <a:t>to </a:t>
            </a:r>
            <a:r>
              <a:rPr sz="2000" i="1" dirty="0">
                <a:solidFill>
                  <a:srgbClr val="002546"/>
                </a:solidFill>
                <a:latin typeface="Arial"/>
                <a:cs typeface="Arial"/>
              </a:rPr>
              <a:t>apply </a:t>
            </a:r>
            <a:r>
              <a:rPr sz="2000" i="1" spc="-5" dirty="0">
                <a:solidFill>
                  <a:srgbClr val="002546"/>
                </a:solidFill>
                <a:latin typeface="Arial"/>
                <a:cs typeface="Arial"/>
              </a:rPr>
              <a:t>labels </a:t>
            </a:r>
            <a:r>
              <a:rPr sz="2000" i="1" dirty="0">
                <a:solidFill>
                  <a:srgbClr val="002546"/>
                </a:solidFill>
                <a:latin typeface="Arial"/>
                <a:cs typeface="Arial"/>
              </a:rPr>
              <a:t>accurately </a:t>
            </a:r>
            <a:r>
              <a:rPr sz="2000" i="1" spc="-5" dirty="0">
                <a:solidFill>
                  <a:srgbClr val="002546"/>
                </a:solidFill>
                <a:latin typeface="Arial"/>
                <a:cs typeface="Arial"/>
              </a:rPr>
              <a:t>to  </a:t>
            </a:r>
            <a:r>
              <a:rPr sz="2000" i="1" spc="-25" dirty="0">
                <a:solidFill>
                  <a:srgbClr val="002546"/>
                </a:solidFill>
                <a:latin typeface="Arial"/>
                <a:cs typeface="Arial"/>
              </a:rPr>
              <a:t>new, </a:t>
            </a:r>
            <a:r>
              <a:rPr sz="2000" i="1" dirty="0">
                <a:solidFill>
                  <a:srgbClr val="002546"/>
                </a:solidFill>
                <a:latin typeface="Arial"/>
                <a:cs typeface="Arial"/>
              </a:rPr>
              <a:t>previously unseen</a:t>
            </a:r>
            <a:r>
              <a:rPr sz="2000" i="1" spc="-80" dirty="0">
                <a:solidFill>
                  <a:srgbClr val="002546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002546"/>
                </a:solidFill>
                <a:latin typeface="Arial"/>
                <a:cs typeface="Arial"/>
              </a:rPr>
              <a:t>images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25518" y="60313"/>
            <a:ext cx="1373505" cy="296662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103505">
              <a:lnSpc>
                <a:spcPts val="1030"/>
              </a:lnSpc>
              <a:spcBef>
                <a:spcPts val="235"/>
              </a:spcBef>
            </a:pP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APPLIED MACHINE  LEARNING IN</a:t>
            </a:r>
            <a:r>
              <a:rPr sz="950" spc="-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PYTHON</a:t>
            </a:r>
            <a:endParaRPr sz="950">
              <a:latin typeface="Georgia"/>
              <a:cs typeface="Georg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19" y="37457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19" y="224739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9041" y="1132019"/>
            <a:ext cx="1211059" cy="27322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03121" y="1132020"/>
            <a:ext cx="2119503" cy="4221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75503" y="1132018"/>
            <a:ext cx="2084870" cy="40810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16908" y="1132024"/>
            <a:ext cx="961516" cy="46277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65497" y="1132019"/>
            <a:ext cx="1006817" cy="23488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25518" y="60313"/>
            <a:ext cx="1373505" cy="296662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103505">
              <a:lnSpc>
                <a:spcPts val="1030"/>
              </a:lnSpc>
              <a:spcBef>
                <a:spcPts val="235"/>
              </a:spcBef>
            </a:pP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APPLIED MACHINE  LEARNING IN</a:t>
            </a:r>
            <a:r>
              <a:rPr sz="950" spc="-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PYTHON</a:t>
            </a:r>
            <a:endParaRPr sz="950">
              <a:latin typeface="Georgia"/>
              <a:cs typeface="Georg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19" y="37457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19" y="224739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6032" y="463550"/>
            <a:ext cx="8587476" cy="112017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0670" marR="5080" indent="-268605">
              <a:lnSpc>
                <a:spcPct val="100000"/>
              </a:lnSpc>
              <a:spcBef>
                <a:spcPts val="95"/>
              </a:spcBef>
            </a:pPr>
            <a:r>
              <a:rPr sz="2400" spc="-5" dirty="0"/>
              <a:t>A </a:t>
            </a:r>
            <a:r>
              <a:rPr sz="2400" dirty="0"/>
              <a:t>pairwise </a:t>
            </a:r>
            <a:r>
              <a:rPr sz="2400" spc="-5" dirty="0"/>
              <a:t>feature scatterplot </a:t>
            </a:r>
            <a:r>
              <a:rPr sz="2400" spc="-10" dirty="0"/>
              <a:t>visualizes the </a:t>
            </a:r>
            <a:r>
              <a:rPr sz="2400" spc="-5" dirty="0"/>
              <a:t>data using all possible pairs of features,  </a:t>
            </a:r>
            <a:r>
              <a:rPr sz="2400" spc="5" dirty="0"/>
              <a:t>with </a:t>
            </a:r>
            <a:r>
              <a:rPr sz="2400" spc="-10" dirty="0"/>
              <a:t>one </a:t>
            </a:r>
            <a:r>
              <a:rPr sz="2400" spc="-5" dirty="0"/>
              <a:t>scatterplot per feature </a:t>
            </a:r>
            <a:r>
              <a:rPr sz="2400" spc="-20" dirty="0"/>
              <a:t>pair, </a:t>
            </a:r>
            <a:r>
              <a:rPr sz="2400" spc="-5" dirty="0"/>
              <a:t>and histograms </a:t>
            </a:r>
            <a:r>
              <a:rPr sz="2400" spc="-10" dirty="0"/>
              <a:t>for </a:t>
            </a:r>
            <a:r>
              <a:rPr sz="2400" spc="-5" dirty="0"/>
              <a:t>each feature along</a:t>
            </a:r>
            <a:r>
              <a:rPr sz="2400" spc="250" dirty="0"/>
              <a:t> </a:t>
            </a:r>
            <a:r>
              <a:rPr sz="2400" spc="-10" dirty="0"/>
              <a:t>the</a:t>
            </a:r>
            <a:r>
              <a:rPr lang="es-ES_tradnl" sz="2400" spc="-10" dirty="0"/>
              <a:t> diagonal</a:t>
            </a:r>
            <a:endParaRPr sz="2400" dirty="0"/>
          </a:p>
        </p:txBody>
      </p:sp>
      <p:sp>
        <p:nvSpPr>
          <p:cNvPr id="10" name="object 10"/>
          <p:cNvSpPr/>
          <p:nvPr/>
        </p:nvSpPr>
        <p:spPr>
          <a:xfrm>
            <a:off x="4064513" y="1564856"/>
            <a:ext cx="3497059" cy="49320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26057" y="6294782"/>
            <a:ext cx="3537585" cy="420519"/>
          </a:xfrm>
          <a:custGeom>
            <a:avLst/>
            <a:gdLst/>
            <a:ahLst/>
            <a:cxnLst/>
            <a:rect l="l" t="t" r="r" b="b"/>
            <a:pathLst>
              <a:path w="3537584" h="307975">
                <a:moveTo>
                  <a:pt x="0" y="0"/>
                </a:moveTo>
                <a:lnTo>
                  <a:pt x="3537204" y="0"/>
                </a:lnTo>
                <a:lnTo>
                  <a:pt x="3537204" y="307848"/>
                </a:lnTo>
                <a:lnTo>
                  <a:pt x="0" y="30784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317509" y="6330684"/>
            <a:ext cx="4984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02546"/>
                </a:solidFill>
                <a:latin typeface="Arial"/>
                <a:cs typeface="Arial"/>
              </a:rPr>
              <a:t>height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42464" y="6330684"/>
            <a:ext cx="4273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002546"/>
                </a:solidFill>
                <a:latin typeface="Arial"/>
                <a:cs typeface="Arial"/>
              </a:rPr>
              <a:t>w</a:t>
            </a:r>
            <a:r>
              <a:rPr sz="1400" dirty="0">
                <a:solidFill>
                  <a:srgbClr val="002546"/>
                </a:solidFill>
                <a:latin typeface="Arial"/>
                <a:cs typeface="Arial"/>
              </a:rPr>
              <a:t>i</a:t>
            </a:r>
            <a:r>
              <a:rPr sz="1400" spc="-5" dirty="0">
                <a:solidFill>
                  <a:srgbClr val="002546"/>
                </a:solidFill>
                <a:latin typeface="Arial"/>
                <a:cs typeface="Arial"/>
              </a:rPr>
              <a:t>d</a:t>
            </a:r>
            <a:r>
              <a:rPr sz="1400" spc="5" dirty="0">
                <a:solidFill>
                  <a:srgbClr val="002546"/>
                </a:solidFill>
                <a:latin typeface="Arial"/>
                <a:cs typeface="Arial"/>
              </a:rPr>
              <a:t>t</a:t>
            </a:r>
            <a:r>
              <a:rPr sz="1400" dirty="0">
                <a:solidFill>
                  <a:srgbClr val="002546"/>
                </a:solidFill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00442" y="6330684"/>
            <a:ext cx="15551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621665" algn="l"/>
              </a:tabLst>
            </a:pPr>
            <a:r>
              <a:rPr sz="1400" spc="-5" dirty="0">
                <a:solidFill>
                  <a:srgbClr val="002546"/>
                </a:solidFill>
                <a:latin typeface="Arial"/>
                <a:cs typeface="Arial"/>
              </a:rPr>
              <a:t>mass	color_score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910589" y="1683466"/>
            <a:ext cx="307975" cy="4695072"/>
          </a:xfrm>
          <a:custGeom>
            <a:avLst/>
            <a:gdLst/>
            <a:ahLst/>
            <a:cxnLst/>
            <a:rect l="l" t="t" r="r" b="b"/>
            <a:pathLst>
              <a:path w="307975" h="3438525">
                <a:moveTo>
                  <a:pt x="0" y="0"/>
                </a:moveTo>
                <a:lnTo>
                  <a:pt x="307848" y="0"/>
                </a:lnTo>
                <a:lnTo>
                  <a:pt x="307848" y="3438144"/>
                </a:lnTo>
                <a:lnTo>
                  <a:pt x="0" y="343814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954855" y="4978634"/>
            <a:ext cx="212238" cy="129190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5" dirty="0">
                <a:solidFill>
                  <a:srgbClr val="002546"/>
                </a:solidFill>
                <a:latin typeface="Arial"/>
                <a:cs typeface="Arial"/>
              </a:rPr>
              <a:t>color_score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54855" y="4067945"/>
            <a:ext cx="212238" cy="616471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10" dirty="0">
                <a:solidFill>
                  <a:srgbClr val="002546"/>
                </a:solidFill>
                <a:latin typeface="Arial"/>
                <a:cs typeface="Arial"/>
              </a:rPr>
              <a:t>m</a:t>
            </a:r>
            <a:r>
              <a:rPr sz="1400" spc="-5" dirty="0">
                <a:solidFill>
                  <a:srgbClr val="002546"/>
                </a:solidFill>
                <a:latin typeface="Arial"/>
                <a:cs typeface="Arial"/>
              </a:rPr>
              <a:t>a</a:t>
            </a:r>
            <a:r>
              <a:rPr sz="1400" spc="5" dirty="0">
                <a:solidFill>
                  <a:srgbClr val="002546"/>
                </a:solidFill>
                <a:latin typeface="Arial"/>
                <a:cs typeface="Arial"/>
              </a:rPr>
              <a:t>s</a:t>
            </a:r>
            <a:r>
              <a:rPr sz="1400" dirty="0">
                <a:solidFill>
                  <a:srgbClr val="002546"/>
                </a:solidFill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54855" y="3032650"/>
            <a:ext cx="212238" cy="6008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20" dirty="0">
                <a:solidFill>
                  <a:srgbClr val="002546"/>
                </a:solidFill>
                <a:latin typeface="Arial"/>
                <a:cs typeface="Arial"/>
              </a:rPr>
              <a:t>w</a:t>
            </a:r>
            <a:r>
              <a:rPr sz="1400" dirty="0">
                <a:solidFill>
                  <a:srgbClr val="002546"/>
                </a:solidFill>
                <a:latin typeface="Arial"/>
                <a:cs typeface="Arial"/>
              </a:rPr>
              <a:t>i</a:t>
            </a:r>
            <a:r>
              <a:rPr sz="1400" spc="-5" dirty="0">
                <a:solidFill>
                  <a:srgbClr val="002546"/>
                </a:solidFill>
                <a:latin typeface="Arial"/>
                <a:cs typeface="Arial"/>
              </a:rPr>
              <a:t>d</a:t>
            </a:r>
            <a:r>
              <a:rPr sz="1400" spc="5" dirty="0">
                <a:solidFill>
                  <a:srgbClr val="002546"/>
                </a:solidFill>
                <a:latin typeface="Arial"/>
                <a:cs typeface="Arial"/>
              </a:rPr>
              <a:t>t</a:t>
            </a:r>
            <a:r>
              <a:rPr sz="1400" dirty="0">
                <a:solidFill>
                  <a:srgbClr val="002546"/>
                </a:solidFill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54855" y="1831260"/>
            <a:ext cx="212238" cy="6979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5" dirty="0">
                <a:solidFill>
                  <a:srgbClr val="002546"/>
                </a:solidFill>
                <a:latin typeface="Arial"/>
                <a:cs typeface="Arial"/>
              </a:rPr>
              <a:t>height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774447" y="2622997"/>
            <a:ext cx="2304415" cy="2439010"/>
          </a:xfrm>
          <a:custGeom>
            <a:avLst/>
            <a:gdLst/>
            <a:ahLst/>
            <a:cxnLst/>
            <a:rect l="l" t="t" r="r" b="b"/>
            <a:pathLst>
              <a:path w="2304415" h="1786254">
                <a:moveTo>
                  <a:pt x="0" y="0"/>
                </a:moveTo>
                <a:lnTo>
                  <a:pt x="2303983" y="1785645"/>
                </a:lnTo>
              </a:path>
            </a:pathLst>
          </a:custGeom>
          <a:ln w="25907">
            <a:solidFill>
              <a:srgbClr val="DEDE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1500" y="2607393"/>
            <a:ext cx="2209584" cy="29581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95933" y="5136748"/>
            <a:ext cx="3291840" cy="1039592"/>
          </a:xfrm>
          <a:custGeom>
            <a:avLst/>
            <a:gdLst/>
            <a:ahLst/>
            <a:cxnLst/>
            <a:rect l="l" t="t" r="r" b="b"/>
            <a:pathLst>
              <a:path w="3291840" h="761364">
                <a:moveTo>
                  <a:pt x="0" y="0"/>
                </a:moveTo>
                <a:lnTo>
                  <a:pt x="3291840" y="761314"/>
                </a:lnTo>
              </a:path>
            </a:pathLst>
          </a:custGeom>
          <a:ln w="25907">
            <a:solidFill>
              <a:srgbClr val="DEDE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28815" y="5700029"/>
            <a:ext cx="258762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002546"/>
                </a:solidFill>
                <a:latin typeface="Times New Roman"/>
                <a:cs typeface="Times New Roman"/>
              </a:rPr>
              <a:t>Individual scatterplot </a:t>
            </a:r>
            <a:r>
              <a:rPr sz="1200" dirty="0">
                <a:solidFill>
                  <a:srgbClr val="002546"/>
                </a:solidFill>
                <a:latin typeface="Times New Roman"/>
                <a:cs typeface="Times New Roman"/>
              </a:rPr>
              <a:t>plotting </a:t>
            </a:r>
            <a:r>
              <a:rPr sz="1200" spc="-5" dirty="0">
                <a:solidFill>
                  <a:srgbClr val="002546"/>
                </a:solidFill>
                <a:latin typeface="Times New Roman"/>
                <a:cs typeface="Times New Roman"/>
              </a:rPr>
              <a:t>all fruits by  their </a:t>
            </a:r>
            <a:r>
              <a:rPr sz="1200" b="1" spc="-5" dirty="0">
                <a:solidFill>
                  <a:srgbClr val="002546"/>
                </a:solidFill>
                <a:latin typeface="Times New Roman"/>
                <a:cs typeface="Times New Roman"/>
              </a:rPr>
              <a:t>height </a:t>
            </a:r>
            <a:r>
              <a:rPr sz="1200" spc="-5" dirty="0">
                <a:solidFill>
                  <a:srgbClr val="002546"/>
                </a:solidFill>
                <a:latin typeface="Times New Roman"/>
                <a:cs typeface="Times New Roman"/>
              </a:rPr>
              <a:t>and</a:t>
            </a:r>
            <a:r>
              <a:rPr sz="1200" spc="10" dirty="0">
                <a:solidFill>
                  <a:srgbClr val="002546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002546"/>
                </a:solidFill>
                <a:latin typeface="Times New Roman"/>
                <a:cs typeface="Times New Roman"/>
              </a:rPr>
              <a:t>color_score</a:t>
            </a:r>
            <a:r>
              <a:rPr sz="1200" spc="-5" dirty="0">
                <a:solidFill>
                  <a:srgbClr val="002546"/>
                </a:solidFill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200" spc="-5" dirty="0">
                <a:solidFill>
                  <a:srgbClr val="002546"/>
                </a:solidFill>
                <a:latin typeface="Times New Roman"/>
                <a:cs typeface="Times New Roman"/>
              </a:rPr>
              <a:t>Colors represent </a:t>
            </a:r>
            <a:r>
              <a:rPr sz="1200" spc="-10" dirty="0">
                <a:solidFill>
                  <a:srgbClr val="002546"/>
                </a:solidFill>
                <a:latin typeface="Times New Roman"/>
                <a:cs typeface="Times New Roman"/>
              </a:rPr>
              <a:t>different </a:t>
            </a:r>
            <a:r>
              <a:rPr sz="1200" spc="-5" dirty="0">
                <a:solidFill>
                  <a:srgbClr val="002546"/>
                </a:solidFill>
                <a:latin typeface="Times New Roman"/>
                <a:cs typeface="Times New Roman"/>
              </a:rPr>
              <a:t>fruit</a:t>
            </a:r>
            <a:r>
              <a:rPr sz="1200" spc="100" dirty="0">
                <a:solidFill>
                  <a:srgbClr val="002546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002546"/>
                </a:solidFill>
                <a:latin typeface="Times New Roman"/>
                <a:cs typeface="Times New Roman"/>
              </a:rPr>
              <a:t>classes.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44732" y="2705955"/>
            <a:ext cx="1507490" cy="1658018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R="130810" algn="r">
              <a:lnSpc>
                <a:spcPct val="100000"/>
              </a:lnSpc>
              <a:spcBef>
                <a:spcPts val="330"/>
              </a:spcBef>
            </a:pPr>
            <a:r>
              <a:rPr sz="1000" spc="-5" dirty="0">
                <a:solidFill>
                  <a:srgbClr val="002546"/>
                </a:solidFill>
                <a:latin typeface="Times New Roman"/>
                <a:cs typeface="Times New Roman"/>
              </a:rPr>
              <a:t>a</a:t>
            </a:r>
            <a:r>
              <a:rPr sz="1000" dirty="0">
                <a:solidFill>
                  <a:srgbClr val="002546"/>
                </a:solidFill>
                <a:latin typeface="Times New Roman"/>
                <a:cs typeface="Times New Roman"/>
              </a:rPr>
              <a:t>pp</a:t>
            </a:r>
            <a:r>
              <a:rPr sz="1000" spc="-10" dirty="0">
                <a:solidFill>
                  <a:srgbClr val="002546"/>
                </a:solidFill>
                <a:latin typeface="Times New Roman"/>
                <a:cs typeface="Times New Roman"/>
              </a:rPr>
              <a:t>l</a:t>
            </a:r>
            <a:r>
              <a:rPr sz="1000" spc="-5" dirty="0">
                <a:solidFill>
                  <a:srgbClr val="002546"/>
                </a:solidFill>
                <a:latin typeface="Times New Roman"/>
                <a:cs typeface="Times New Roman"/>
              </a:rPr>
              <a:t>e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1000" spc="-10" dirty="0">
                <a:solidFill>
                  <a:srgbClr val="002546"/>
                </a:solidFill>
                <a:latin typeface="Times New Roman"/>
                <a:cs typeface="Times New Roman"/>
              </a:rPr>
              <a:t>mandarin</a:t>
            </a: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50">
              <a:latin typeface="Times New Roman"/>
              <a:cs typeface="Times New Roman"/>
            </a:endParaRPr>
          </a:p>
          <a:p>
            <a:pPr marL="493395">
              <a:lnSpc>
                <a:spcPct val="100000"/>
              </a:lnSpc>
            </a:pPr>
            <a:r>
              <a:rPr sz="1000" spc="-10" dirty="0">
                <a:solidFill>
                  <a:srgbClr val="002546"/>
                </a:solidFill>
                <a:latin typeface="Times New Roman"/>
                <a:cs typeface="Times New Roman"/>
              </a:rPr>
              <a:t>orange</a:t>
            </a: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670"/>
              </a:spcBef>
            </a:pPr>
            <a:r>
              <a:rPr sz="1000" spc="-10" dirty="0">
                <a:solidFill>
                  <a:srgbClr val="002546"/>
                </a:solidFill>
                <a:latin typeface="Times New Roman"/>
                <a:cs typeface="Times New Roman"/>
              </a:rPr>
              <a:t>l</a:t>
            </a:r>
            <a:r>
              <a:rPr sz="1000" spc="-5" dirty="0">
                <a:solidFill>
                  <a:srgbClr val="002546"/>
                </a:solidFill>
                <a:latin typeface="Times New Roman"/>
                <a:cs typeface="Times New Roman"/>
              </a:rPr>
              <a:t>e</a:t>
            </a:r>
            <a:r>
              <a:rPr sz="1000" spc="-25" dirty="0">
                <a:solidFill>
                  <a:srgbClr val="002546"/>
                </a:solidFill>
                <a:latin typeface="Times New Roman"/>
                <a:cs typeface="Times New Roman"/>
              </a:rPr>
              <a:t>m</a:t>
            </a:r>
            <a:r>
              <a:rPr sz="1000" dirty="0">
                <a:solidFill>
                  <a:srgbClr val="002546"/>
                </a:solidFill>
                <a:latin typeface="Times New Roman"/>
                <a:cs typeface="Times New Roman"/>
              </a:rPr>
              <a:t>o</a:t>
            </a:r>
            <a:r>
              <a:rPr sz="1000" spc="-5" dirty="0">
                <a:solidFill>
                  <a:srgbClr val="002546"/>
                </a:solidFill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50">
              <a:latin typeface="Times New Roman"/>
              <a:cs typeface="Times New Roman"/>
            </a:endParaRPr>
          </a:p>
          <a:p>
            <a:pPr marL="835660">
              <a:lnSpc>
                <a:spcPct val="100000"/>
              </a:lnSpc>
            </a:pPr>
            <a:r>
              <a:rPr sz="1000" spc="-5" dirty="0">
                <a:solidFill>
                  <a:srgbClr val="002546"/>
                </a:solidFill>
                <a:latin typeface="Times New Roman"/>
                <a:cs typeface="Times New Roman"/>
              </a:rPr>
              <a:t>apple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25518" y="60313"/>
            <a:ext cx="1373505" cy="296662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103505">
              <a:lnSpc>
                <a:spcPts val="1030"/>
              </a:lnSpc>
              <a:spcBef>
                <a:spcPts val="235"/>
              </a:spcBef>
            </a:pP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APPLIED MACHINE  LEARNING IN</a:t>
            </a:r>
            <a:r>
              <a:rPr sz="950" spc="-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PYTHON</a:t>
            </a:r>
            <a:endParaRPr sz="950">
              <a:latin typeface="Georgia"/>
              <a:cs typeface="Georg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19" y="37457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19" y="224739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63144" y="595141"/>
            <a:ext cx="548639" cy="1023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524" y="369958"/>
            <a:ext cx="8587476" cy="55079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 three-dimensional </a:t>
            </a:r>
            <a:r>
              <a:rPr dirty="0"/>
              <a:t>feature</a:t>
            </a:r>
            <a:r>
              <a:rPr spc="-25" dirty="0"/>
              <a:t> </a:t>
            </a:r>
            <a:r>
              <a:rPr spc="-5" dirty="0"/>
              <a:t>scatterplot</a:t>
            </a:r>
          </a:p>
        </p:txBody>
      </p:sp>
      <p:sp>
        <p:nvSpPr>
          <p:cNvPr id="9" name="object 9"/>
          <p:cNvSpPr/>
          <p:nvPr/>
        </p:nvSpPr>
        <p:spPr>
          <a:xfrm>
            <a:off x="2830067" y="920750"/>
            <a:ext cx="4076776" cy="45139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144545" y="2633247"/>
            <a:ext cx="502284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002546"/>
                </a:solidFill>
                <a:latin typeface="Times New Roman"/>
                <a:cs typeface="Times New Roman"/>
              </a:rPr>
              <a:t>mandarin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01408" y="2162079"/>
            <a:ext cx="30099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002546"/>
                </a:solidFill>
                <a:latin typeface="Times New Roman"/>
                <a:cs typeface="Times New Roman"/>
              </a:rPr>
              <a:t>a</a:t>
            </a:r>
            <a:r>
              <a:rPr sz="1000" dirty="0">
                <a:solidFill>
                  <a:srgbClr val="002546"/>
                </a:solidFill>
                <a:latin typeface="Times New Roman"/>
                <a:cs typeface="Times New Roman"/>
              </a:rPr>
              <a:t>pp</a:t>
            </a:r>
            <a:r>
              <a:rPr sz="1000" spc="-10" dirty="0">
                <a:solidFill>
                  <a:srgbClr val="002546"/>
                </a:solidFill>
                <a:latin typeface="Times New Roman"/>
                <a:cs typeface="Times New Roman"/>
              </a:rPr>
              <a:t>l</a:t>
            </a:r>
            <a:r>
              <a:rPr sz="1000" spc="-5" dirty="0">
                <a:solidFill>
                  <a:srgbClr val="002546"/>
                </a:solidFill>
                <a:latin typeface="Times New Roman"/>
                <a:cs typeface="Times New Roman"/>
              </a:rPr>
              <a:t>e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32084" y="3209775"/>
            <a:ext cx="34036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002546"/>
                </a:solidFill>
                <a:latin typeface="Times New Roman"/>
                <a:cs typeface="Times New Roman"/>
              </a:rPr>
              <a:t>l</a:t>
            </a:r>
            <a:r>
              <a:rPr sz="1000" spc="-5" dirty="0">
                <a:solidFill>
                  <a:srgbClr val="002546"/>
                </a:solidFill>
                <a:latin typeface="Times New Roman"/>
                <a:cs typeface="Times New Roman"/>
              </a:rPr>
              <a:t>e</a:t>
            </a:r>
            <a:r>
              <a:rPr sz="1000" spc="-25" dirty="0">
                <a:solidFill>
                  <a:srgbClr val="002546"/>
                </a:solidFill>
                <a:latin typeface="Times New Roman"/>
                <a:cs typeface="Times New Roman"/>
              </a:rPr>
              <a:t>m</a:t>
            </a:r>
            <a:r>
              <a:rPr sz="1000" dirty="0">
                <a:solidFill>
                  <a:srgbClr val="002546"/>
                </a:solidFill>
                <a:latin typeface="Times New Roman"/>
                <a:cs typeface="Times New Roman"/>
              </a:rPr>
              <a:t>o</a:t>
            </a:r>
            <a:r>
              <a:rPr sz="1000" spc="-5" dirty="0">
                <a:solidFill>
                  <a:srgbClr val="002546"/>
                </a:solidFill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32845" y="3209775"/>
            <a:ext cx="36893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002546"/>
                </a:solidFill>
                <a:latin typeface="Times New Roman"/>
                <a:cs typeface="Times New Roman"/>
              </a:rPr>
              <a:t>orange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516641" y="4197350"/>
            <a:ext cx="8215833" cy="21913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25518" y="60313"/>
            <a:ext cx="1373505" cy="296662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103505">
              <a:lnSpc>
                <a:spcPts val="1030"/>
              </a:lnSpc>
              <a:spcBef>
                <a:spcPts val="235"/>
              </a:spcBef>
            </a:pP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APPLIED MACHINE  LEARNING IN</a:t>
            </a:r>
            <a:r>
              <a:rPr sz="950" spc="-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PYTHON</a:t>
            </a:r>
            <a:endParaRPr sz="950">
              <a:latin typeface="Georgia"/>
              <a:cs typeface="Georg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19" y="37457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19" y="224739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42516" y="595141"/>
            <a:ext cx="548640" cy="1023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46195" y="595141"/>
            <a:ext cx="548639" cy="1023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04124" y="768355"/>
            <a:ext cx="8587476" cy="108940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89605" marR="5080" indent="-260604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The </a:t>
            </a:r>
            <a:r>
              <a:rPr dirty="0"/>
              <a:t>k-Nearest </a:t>
            </a:r>
            <a:r>
              <a:rPr spc="-5" dirty="0"/>
              <a:t>Neighbor (k-NN) </a:t>
            </a:r>
            <a:r>
              <a:rPr dirty="0"/>
              <a:t>Classifier  </a:t>
            </a:r>
            <a:r>
              <a:rPr spc="-5" dirty="0"/>
              <a:t>Algorithm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33400" y="2063750"/>
            <a:ext cx="8042909" cy="299056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21310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solidFill>
                  <a:srgbClr val="002546"/>
                </a:solidFill>
                <a:latin typeface="Arial"/>
                <a:cs typeface="Arial"/>
              </a:rPr>
              <a:t>Given a training </a:t>
            </a:r>
            <a:r>
              <a:rPr sz="2500" b="1" dirty="0">
                <a:solidFill>
                  <a:srgbClr val="002546"/>
                </a:solidFill>
                <a:latin typeface="Arial"/>
                <a:cs typeface="Arial"/>
              </a:rPr>
              <a:t>set </a:t>
            </a:r>
            <a:r>
              <a:rPr sz="2500" b="1" spc="-5" dirty="0">
                <a:solidFill>
                  <a:srgbClr val="002546"/>
                </a:solidFill>
                <a:latin typeface="Arial"/>
                <a:cs typeface="Arial"/>
              </a:rPr>
              <a:t>X_train </a:t>
            </a:r>
            <a:r>
              <a:rPr sz="2500" b="1" dirty="0">
                <a:solidFill>
                  <a:srgbClr val="002546"/>
                </a:solidFill>
                <a:latin typeface="Arial"/>
                <a:cs typeface="Arial"/>
              </a:rPr>
              <a:t>with </a:t>
            </a:r>
            <a:r>
              <a:rPr sz="2500" b="1" spc="-5" dirty="0">
                <a:solidFill>
                  <a:srgbClr val="002546"/>
                </a:solidFill>
                <a:latin typeface="Arial"/>
                <a:cs typeface="Arial"/>
              </a:rPr>
              <a:t>labels </a:t>
            </a:r>
            <a:r>
              <a:rPr sz="2500" b="1" spc="-10" dirty="0">
                <a:solidFill>
                  <a:srgbClr val="002546"/>
                </a:solidFill>
                <a:latin typeface="Arial"/>
                <a:cs typeface="Arial"/>
              </a:rPr>
              <a:t>y_train, </a:t>
            </a:r>
            <a:r>
              <a:rPr sz="2500" b="1" spc="-5" dirty="0">
                <a:solidFill>
                  <a:srgbClr val="002546"/>
                </a:solidFill>
                <a:latin typeface="Arial"/>
                <a:cs typeface="Arial"/>
              </a:rPr>
              <a:t>and  given a new instance </a:t>
            </a:r>
            <a:r>
              <a:rPr sz="2500" b="1" dirty="0">
                <a:solidFill>
                  <a:srgbClr val="002546"/>
                </a:solidFill>
                <a:latin typeface="Arial"/>
                <a:cs typeface="Arial"/>
              </a:rPr>
              <a:t>x_test </a:t>
            </a:r>
            <a:r>
              <a:rPr sz="2500" b="1" spc="-5" dirty="0">
                <a:solidFill>
                  <a:srgbClr val="002546"/>
                </a:solidFill>
                <a:latin typeface="Arial"/>
                <a:cs typeface="Arial"/>
              </a:rPr>
              <a:t>to be</a:t>
            </a:r>
            <a:r>
              <a:rPr sz="2500" b="1" spc="50" dirty="0">
                <a:solidFill>
                  <a:srgbClr val="002546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002546"/>
                </a:solidFill>
                <a:latin typeface="Arial"/>
                <a:cs typeface="Arial"/>
              </a:rPr>
              <a:t>classified:</a:t>
            </a:r>
            <a:endParaRPr sz="2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50" dirty="0">
              <a:latin typeface="Times New Roman"/>
              <a:cs typeface="Times New Roman"/>
            </a:endParaRPr>
          </a:p>
          <a:p>
            <a:pPr marL="469900" marR="508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000" b="1" spc="-5" dirty="0">
                <a:solidFill>
                  <a:srgbClr val="002546"/>
                </a:solidFill>
                <a:latin typeface="Arial"/>
                <a:cs typeface="Arial"/>
              </a:rPr>
              <a:t>Find </a:t>
            </a:r>
            <a:r>
              <a:rPr sz="2000" b="1" dirty="0">
                <a:solidFill>
                  <a:srgbClr val="002546"/>
                </a:solidFill>
                <a:latin typeface="Arial"/>
                <a:cs typeface="Arial"/>
              </a:rPr>
              <a:t>the </a:t>
            </a:r>
            <a:r>
              <a:rPr sz="2000" b="1" spc="-5" dirty="0">
                <a:solidFill>
                  <a:srgbClr val="002546"/>
                </a:solidFill>
                <a:latin typeface="Arial"/>
                <a:cs typeface="Arial"/>
              </a:rPr>
              <a:t>most similar instances (let's </a:t>
            </a:r>
            <a:r>
              <a:rPr sz="2000" b="1" dirty="0">
                <a:solidFill>
                  <a:srgbClr val="002546"/>
                </a:solidFill>
                <a:latin typeface="Arial"/>
                <a:cs typeface="Arial"/>
              </a:rPr>
              <a:t>call them X_NN) to x_test  that are </a:t>
            </a:r>
            <a:r>
              <a:rPr sz="2000" b="1" spc="-5" dirty="0">
                <a:solidFill>
                  <a:srgbClr val="002546"/>
                </a:solidFill>
                <a:latin typeface="Arial"/>
                <a:cs typeface="Arial"/>
              </a:rPr>
              <a:t>in</a:t>
            </a:r>
            <a:r>
              <a:rPr sz="2000" b="1" spc="-50" dirty="0">
                <a:solidFill>
                  <a:srgbClr val="002546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2546"/>
                </a:solidFill>
                <a:latin typeface="Arial"/>
                <a:cs typeface="Arial"/>
              </a:rPr>
              <a:t>X_train.</a:t>
            </a:r>
            <a:endParaRPr sz="20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000" b="1" dirty="0">
                <a:solidFill>
                  <a:srgbClr val="002546"/>
                </a:solidFill>
                <a:latin typeface="Arial"/>
                <a:cs typeface="Arial"/>
              </a:rPr>
              <a:t>Get the </a:t>
            </a:r>
            <a:r>
              <a:rPr sz="2000" b="1" spc="-5" dirty="0">
                <a:solidFill>
                  <a:srgbClr val="002546"/>
                </a:solidFill>
                <a:latin typeface="Arial"/>
                <a:cs typeface="Arial"/>
              </a:rPr>
              <a:t>labels </a:t>
            </a:r>
            <a:r>
              <a:rPr sz="2000" b="1" spc="-10" dirty="0">
                <a:solidFill>
                  <a:srgbClr val="002546"/>
                </a:solidFill>
                <a:latin typeface="Arial"/>
                <a:cs typeface="Arial"/>
              </a:rPr>
              <a:t>y_NN </a:t>
            </a:r>
            <a:r>
              <a:rPr sz="2000" b="1" dirty="0">
                <a:solidFill>
                  <a:srgbClr val="002546"/>
                </a:solidFill>
                <a:latin typeface="Arial"/>
                <a:cs typeface="Arial"/>
              </a:rPr>
              <a:t>for the </a:t>
            </a:r>
            <a:r>
              <a:rPr sz="2000" b="1" spc="-5" dirty="0">
                <a:solidFill>
                  <a:srgbClr val="002546"/>
                </a:solidFill>
                <a:latin typeface="Arial"/>
                <a:cs typeface="Arial"/>
              </a:rPr>
              <a:t>instances in</a:t>
            </a:r>
            <a:r>
              <a:rPr sz="2000" b="1" spc="-114" dirty="0">
                <a:solidFill>
                  <a:srgbClr val="002546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2546"/>
                </a:solidFill>
                <a:latin typeface="Arial"/>
                <a:cs typeface="Arial"/>
              </a:rPr>
              <a:t>X_NN</a:t>
            </a:r>
            <a:endParaRPr sz="20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000" b="1" spc="-5" dirty="0">
                <a:solidFill>
                  <a:srgbClr val="002546"/>
                </a:solidFill>
                <a:latin typeface="Arial"/>
                <a:cs typeface="Arial"/>
              </a:rPr>
              <a:t>Predict </a:t>
            </a:r>
            <a:r>
              <a:rPr sz="2000" b="1" dirty="0">
                <a:solidFill>
                  <a:srgbClr val="002546"/>
                </a:solidFill>
                <a:latin typeface="Arial"/>
                <a:cs typeface="Arial"/>
              </a:rPr>
              <a:t>the label for x_test by </a:t>
            </a:r>
            <a:r>
              <a:rPr sz="2000" b="1" spc="-5" dirty="0">
                <a:solidFill>
                  <a:srgbClr val="002546"/>
                </a:solidFill>
                <a:latin typeface="Arial"/>
                <a:cs typeface="Arial"/>
              </a:rPr>
              <a:t>combining </a:t>
            </a:r>
            <a:r>
              <a:rPr sz="2000" b="1" dirty="0">
                <a:solidFill>
                  <a:srgbClr val="002546"/>
                </a:solidFill>
                <a:latin typeface="Arial"/>
                <a:cs typeface="Arial"/>
              </a:rPr>
              <a:t>the labels</a:t>
            </a:r>
            <a:r>
              <a:rPr sz="2000" b="1" spc="-165" dirty="0">
                <a:solidFill>
                  <a:srgbClr val="002546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002546"/>
                </a:solidFill>
                <a:latin typeface="Arial"/>
                <a:cs typeface="Arial"/>
              </a:rPr>
              <a:t>y_NN</a:t>
            </a:r>
            <a:endParaRPr sz="2000" dirty="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2000" b="1" spc="-5" dirty="0">
                <a:solidFill>
                  <a:srgbClr val="002546"/>
                </a:solidFill>
                <a:latin typeface="Arial"/>
                <a:cs typeface="Arial"/>
              </a:rPr>
              <a:t>e.g. simple majority</a:t>
            </a:r>
            <a:r>
              <a:rPr sz="2000" b="1" spc="-65" dirty="0">
                <a:solidFill>
                  <a:srgbClr val="002546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002546"/>
                </a:solidFill>
                <a:latin typeface="Arial"/>
                <a:cs typeface="Arial"/>
              </a:rPr>
              <a:t>vote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25518" y="60313"/>
            <a:ext cx="1373505" cy="296662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103505">
              <a:lnSpc>
                <a:spcPts val="1030"/>
              </a:lnSpc>
              <a:spcBef>
                <a:spcPts val="235"/>
              </a:spcBef>
            </a:pP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APPLIED MACHINE  LEARNING IN</a:t>
            </a:r>
            <a:r>
              <a:rPr sz="950" spc="-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PYTHON</a:t>
            </a:r>
            <a:endParaRPr sz="950">
              <a:latin typeface="Georgia"/>
              <a:cs typeface="Georg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19" y="37457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19" y="224739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09009" y="561848"/>
            <a:ext cx="684263" cy="12776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64284" y="709506"/>
            <a:ext cx="6284316" cy="5520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b="1" dirty="0">
                <a:solidFill>
                  <a:srgbClr val="002546"/>
                </a:solidFill>
                <a:latin typeface="Arial"/>
                <a:cs typeface="Arial"/>
              </a:rPr>
              <a:t>A </a:t>
            </a:r>
            <a:r>
              <a:rPr sz="3500" b="1" spc="-5" dirty="0">
                <a:solidFill>
                  <a:srgbClr val="002546"/>
                </a:solidFill>
                <a:latin typeface="Arial"/>
                <a:cs typeface="Arial"/>
              </a:rPr>
              <a:t>visual explanation of</a:t>
            </a:r>
            <a:r>
              <a:rPr sz="3500" b="1" spc="-110" dirty="0">
                <a:solidFill>
                  <a:srgbClr val="002546"/>
                </a:solidFill>
                <a:latin typeface="Arial"/>
                <a:cs typeface="Arial"/>
              </a:rPr>
              <a:t> </a:t>
            </a:r>
            <a:r>
              <a:rPr sz="3500" b="1" spc="-5" dirty="0">
                <a:solidFill>
                  <a:srgbClr val="002546"/>
                </a:solidFill>
                <a:latin typeface="Arial"/>
                <a:cs typeface="Arial"/>
              </a:rPr>
              <a:t>k-NN</a:t>
            </a:r>
            <a:endParaRPr sz="35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29000" y="1225550"/>
            <a:ext cx="2173605" cy="5033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70"/>
              </a:lnSpc>
            </a:pPr>
            <a:r>
              <a:rPr sz="3500" b="1" spc="-5" dirty="0">
                <a:solidFill>
                  <a:srgbClr val="002546"/>
                </a:solidFill>
                <a:latin typeface="Arial"/>
                <a:cs typeface="Arial"/>
              </a:rPr>
              <a:t>classifie</a:t>
            </a:r>
            <a:r>
              <a:rPr sz="3500" b="1" dirty="0">
                <a:solidFill>
                  <a:srgbClr val="002546"/>
                </a:solidFill>
                <a:latin typeface="Arial"/>
                <a:cs typeface="Arial"/>
              </a:rPr>
              <a:t>rs</a:t>
            </a:r>
            <a:endParaRPr sz="35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02535" y="1691790"/>
            <a:ext cx="4354004" cy="46461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651896" y="3303288"/>
            <a:ext cx="1900555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2540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2546"/>
                </a:solidFill>
                <a:latin typeface="Times New Roman"/>
                <a:cs typeface="Times New Roman"/>
              </a:rPr>
              <a:t>Fruit </a:t>
            </a:r>
            <a:r>
              <a:rPr sz="1800" dirty="0">
                <a:solidFill>
                  <a:srgbClr val="002546"/>
                </a:solidFill>
                <a:latin typeface="Times New Roman"/>
                <a:cs typeface="Times New Roman"/>
              </a:rPr>
              <a:t>dataset  </a:t>
            </a:r>
            <a:r>
              <a:rPr sz="1800" spc="-5" dirty="0">
                <a:solidFill>
                  <a:srgbClr val="002546"/>
                </a:solidFill>
                <a:latin typeface="Times New Roman"/>
                <a:cs typeface="Times New Roman"/>
              </a:rPr>
              <a:t>Decision</a:t>
            </a:r>
            <a:r>
              <a:rPr sz="1800" spc="-70" dirty="0">
                <a:solidFill>
                  <a:srgbClr val="0025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2546"/>
                </a:solidFill>
                <a:latin typeface="Times New Roman"/>
                <a:cs typeface="Times New Roman"/>
              </a:rPr>
              <a:t>boundaries  </a:t>
            </a:r>
            <a:r>
              <a:rPr sz="1800" spc="-5" dirty="0">
                <a:solidFill>
                  <a:srgbClr val="002546"/>
                </a:solidFill>
                <a:latin typeface="Times New Roman"/>
                <a:cs typeface="Times New Roman"/>
              </a:rPr>
              <a:t>with </a:t>
            </a:r>
            <a:r>
              <a:rPr sz="1800" dirty="0">
                <a:solidFill>
                  <a:srgbClr val="002546"/>
                </a:solidFill>
                <a:latin typeface="Times New Roman"/>
                <a:cs typeface="Times New Roman"/>
              </a:rPr>
              <a:t>k =</a:t>
            </a:r>
            <a:r>
              <a:rPr sz="1800" spc="-30" dirty="0">
                <a:solidFill>
                  <a:srgbClr val="0025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2546"/>
                </a:solidFill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25518" y="60313"/>
            <a:ext cx="1373505" cy="296662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103505">
              <a:lnSpc>
                <a:spcPts val="1030"/>
              </a:lnSpc>
              <a:spcBef>
                <a:spcPts val="235"/>
              </a:spcBef>
            </a:pP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APPLIED MACHINE  LEARNING IN</a:t>
            </a:r>
            <a:r>
              <a:rPr sz="950" spc="-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PYTHON</a:t>
            </a:r>
            <a:endParaRPr sz="950">
              <a:latin typeface="Georgia"/>
              <a:cs typeface="Georg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19" y="37457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19" y="224739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14600" y="692150"/>
            <a:ext cx="4973955" cy="16280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2720" marR="5080" indent="-16002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 nearest neighbor</a:t>
            </a:r>
            <a:r>
              <a:rPr spc="-85" dirty="0"/>
              <a:t> </a:t>
            </a:r>
            <a:r>
              <a:rPr spc="-5" dirty="0"/>
              <a:t>algorithm  needs four things</a:t>
            </a:r>
            <a:r>
              <a:rPr spc="30" dirty="0"/>
              <a:t> </a:t>
            </a:r>
            <a:r>
              <a:rPr dirty="0"/>
              <a:t>specified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5940" y="2309033"/>
            <a:ext cx="7955280" cy="1858842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49250" indent="-336550">
              <a:lnSpc>
                <a:spcPct val="100000"/>
              </a:lnSpc>
              <a:spcBef>
                <a:spcPts val="700"/>
              </a:spcBef>
              <a:buAutoNum type="arabicPeriod"/>
              <a:tabLst>
                <a:tab pos="349885" algn="l"/>
              </a:tabLst>
            </a:pPr>
            <a:r>
              <a:rPr sz="2500" spc="-5" dirty="0">
                <a:solidFill>
                  <a:srgbClr val="002546"/>
                </a:solidFill>
                <a:latin typeface="Arial"/>
                <a:cs typeface="Arial"/>
              </a:rPr>
              <a:t>A distance</a:t>
            </a:r>
            <a:r>
              <a:rPr sz="2500" spc="-135" dirty="0">
                <a:solidFill>
                  <a:srgbClr val="002546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002546"/>
                </a:solidFill>
                <a:latin typeface="Arial"/>
                <a:cs typeface="Arial"/>
              </a:rPr>
              <a:t>metric</a:t>
            </a:r>
            <a:endParaRPr sz="2500">
              <a:latin typeface="Arial"/>
              <a:cs typeface="Arial"/>
            </a:endParaRPr>
          </a:p>
          <a:p>
            <a:pPr marL="366395" indent="-35369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366395" algn="l"/>
              </a:tabLst>
            </a:pPr>
            <a:r>
              <a:rPr sz="2500" spc="-5" dirty="0">
                <a:solidFill>
                  <a:srgbClr val="002546"/>
                </a:solidFill>
                <a:latin typeface="Arial"/>
                <a:cs typeface="Arial"/>
              </a:rPr>
              <a:t>How many 'nearest' </a:t>
            </a:r>
            <a:r>
              <a:rPr sz="2500" dirty="0">
                <a:solidFill>
                  <a:srgbClr val="002546"/>
                </a:solidFill>
                <a:latin typeface="Arial"/>
                <a:cs typeface="Arial"/>
              </a:rPr>
              <a:t>neighbors </a:t>
            </a:r>
            <a:r>
              <a:rPr sz="2500" spc="-5" dirty="0">
                <a:solidFill>
                  <a:srgbClr val="002546"/>
                </a:solidFill>
                <a:latin typeface="Arial"/>
                <a:cs typeface="Arial"/>
              </a:rPr>
              <a:t>to look</a:t>
            </a:r>
            <a:r>
              <a:rPr sz="2500" spc="5" dirty="0">
                <a:solidFill>
                  <a:srgbClr val="002546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002546"/>
                </a:solidFill>
                <a:latin typeface="Arial"/>
                <a:cs typeface="Arial"/>
              </a:rPr>
              <a:t>at?</a:t>
            </a:r>
            <a:endParaRPr sz="2500">
              <a:latin typeface="Arial"/>
              <a:cs typeface="Arial"/>
            </a:endParaRPr>
          </a:p>
          <a:p>
            <a:pPr marL="366395" indent="-353695">
              <a:lnSpc>
                <a:spcPct val="100000"/>
              </a:lnSpc>
              <a:spcBef>
                <a:spcPts val="595"/>
              </a:spcBef>
              <a:buAutoNum type="arabicPeriod"/>
              <a:tabLst>
                <a:tab pos="366395" algn="l"/>
              </a:tabLst>
            </a:pPr>
            <a:r>
              <a:rPr sz="2500" spc="-5" dirty="0">
                <a:solidFill>
                  <a:srgbClr val="002546"/>
                </a:solidFill>
                <a:latin typeface="Arial"/>
                <a:cs typeface="Arial"/>
              </a:rPr>
              <a:t>Optional weighting function on the </a:t>
            </a:r>
            <a:r>
              <a:rPr sz="2500" dirty="0">
                <a:solidFill>
                  <a:srgbClr val="002546"/>
                </a:solidFill>
                <a:latin typeface="Arial"/>
                <a:cs typeface="Arial"/>
              </a:rPr>
              <a:t>neighbor</a:t>
            </a:r>
            <a:r>
              <a:rPr sz="2500" spc="15" dirty="0">
                <a:solidFill>
                  <a:srgbClr val="002546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002546"/>
                </a:solidFill>
                <a:latin typeface="Arial"/>
                <a:cs typeface="Arial"/>
              </a:rPr>
              <a:t>points</a:t>
            </a:r>
            <a:endParaRPr sz="2500">
              <a:latin typeface="Arial"/>
              <a:cs typeface="Arial"/>
            </a:endParaRPr>
          </a:p>
          <a:p>
            <a:pPr marL="366395" indent="-35369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366395" algn="l"/>
              </a:tabLst>
            </a:pPr>
            <a:r>
              <a:rPr sz="2500" spc="-5" dirty="0">
                <a:solidFill>
                  <a:srgbClr val="002546"/>
                </a:solidFill>
                <a:latin typeface="Arial"/>
                <a:cs typeface="Arial"/>
              </a:rPr>
              <a:t>Method </a:t>
            </a:r>
            <a:r>
              <a:rPr sz="2500" dirty="0">
                <a:solidFill>
                  <a:srgbClr val="002546"/>
                </a:solidFill>
                <a:latin typeface="Arial"/>
                <a:cs typeface="Arial"/>
              </a:rPr>
              <a:t>for aggregating </a:t>
            </a:r>
            <a:r>
              <a:rPr sz="2500" spc="-5" dirty="0">
                <a:solidFill>
                  <a:srgbClr val="002546"/>
                </a:solidFill>
                <a:latin typeface="Arial"/>
                <a:cs typeface="Arial"/>
              </a:rPr>
              <a:t>the classes </a:t>
            </a:r>
            <a:r>
              <a:rPr sz="2500" dirty="0">
                <a:solidFill>
                  <a:srgbClr val="002546"/>
                </a:solidFill>
                <a:latin typeface="Arial"/>
                <a:cs typeface="Arial"/>
              </a:rPr>
              <a:t>of neighbor</a:t>
            </a:r>
            <a:r>
              <a:rPr sz="2500" spc="10" dirty="0">
                <a:solidFill>
                  <a:srgbClr val="002546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002546"/>
                </a:solidFill>
                <a:latin typeface="Arial"/>
                <a:cs typeface="Arial"/>
              </a:rPr>
              <a:t>points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25518" y="60313"/>
            <a:ext cx="1373505" cy="296662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103505">
              <a:lnSpc>
                <a:spcPts val="1030"/>
              </a:lnSpc>
              <a:spcBef>
                <a:spcPts val="235"/>
              </a:spcBef>
            </a:pP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APPLIED MACHINE  LEARNING IN</a:t>
            </a:r>
            <a:r>
              <a:rPr sz="950" spc="-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PYTHON</a:t>
            </a:r>
            <a:endParaRPr sz="950">
              <a:latin typeface="Georgia"/>
              <a:cs typeface="Georg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19" y="37457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19" y="224739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09601" y="713668"/>
            <a:ext cx="8991600" cy="108940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2720" marR="5080" indent="-16002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 nearest neighbor</a:t>
            </a:r>
            <a:r>
              <a:rPr spc="-85" dirty="0"/>
              <a:t> </a:t>
            </a:r>
            <a:r>
              <a:rPr spc="-5" dirty="0"/>
              <a:t>algorithm  needs four things</a:t>
            </a:r>
            <a:r>
              <a:rPr spc="30" dirty="0"/>
              <a:t> </a:t>
            </a:r>
            <a:r>
              <a:rPr dirty="0"/>
              <a:t>specified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5690" y="2090249"/>
            <a:ext cx="7609205" cy="30912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280035" algn="l"/>
              </a:tabLst>
            </a:pPr>
            <a:r>
              <a:rPr sz="2000" dirty="0">
                <a:solidFill>
                  <a:srgbClr val="002546"/>
                </a:solidFill>
                <a:latin typeface="Arial"/>
                <a:cs typeface="Arial"/>
              </a:rPr>
              <a:t>A distance</a:t>
            </a:r>
            <a:r>
              <a:rPr sz="2000" spc="-155" dirty="0">
                <a:solidFill>
                  <a:srgbClr val="002546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2546"/>
                </a:solidFill>
                <a:latin typeface="Arial"/>
                <a:cs typeface="Arial"/>
              </a:rPr>
              <a:t>metric</a:t>
            </a:r>
            <a:endParaRPr sz="2000" dirty="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tabLst>
                <a:tab pos="2946400" algn="l"/>
              </a:tabLst>
            </a:pPr>
            <a:r>
              <a:rPr sz="2000" b="1" spc="-25" dirty="0">
                <a:solidFill>
                  <a:srgbClr val="002546"/>
                </a:solidFill>
                <a:latin typeface="Arial"/>
                <a:cs typeface="Arial"/>
              </a:rPr>
              <a:t>Typically</a:t>
            </a:r>
            <a:r>
              <a:rPr sz="2000" b="1" spc="30" dirty="0">
                <a:solidFill>
                  <a:srgbClr val="002546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2546"/>
                </a:solidFill>
                <a:latin typeface="Arial"/>
                <a:cs typeface="Arial"/>
              </a:rPr>
              <a:t>Euclidean	</a:t>
            </a:r>
            <a:r>
              <a:rPr sz="2000" b="1" dirty="0">
                <a:solidFill>
                  <a:srgbClr val="002546"/>
                </a:solidFill>
                <a:latin typeface="Arial"/>
                <a:cs typeface="Arial"/>
              </a:rPr>
              <a:t>(Minkowski with p =</a:t>
            </a:r>
            <a:r>
              <a:rPr sz="2000" b="1" spc="-110" dirty="0">
                <a:solidFill>
                  <a:srgbClr val="002546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2546"/>
                </a:solidFill>
                <a:latin typeface="Arial"/>
                <a:cs typeface="Arial"/>
              </a:rPr>
              <a:t>2)</a:t>
            </a:r>
            <a:endParaRPr sz="2000" dirty="0">
              <a:latin typeface="Arial"/>
              <a:cs typeface="Arial"/>
            </a:endParaRPr>
          </a:p>
          <a:p>
            <a:pPr marL="292735" indent="-280035">
              <a:lnSpc>
                <a:spcPct val="100000"/>
              </a:lnSpc>
              <a:spcBef>
                <a:spcPts val="480"/>
              </a:spcBef>
              <a:buAutoNum type="arabicPeriod" startAt="2"/>
              <a:tabLst>
                <a:tab pos="293370" algn="l"/>
              </a:tabLst>
            </a:pPr>
            <a:r>
              <a:rPr sz="2000" dirty="0">
                <a:solidFill>
                  <a:srgbClr val="002546"/>
                </a:solidFill>
                <a:latin typeface="Arial"/>
                <a:cs typeface="Arial"/>
              </a:rPr>
              <a:t>How many 'nearest' neighbors </a:t>
            </a:r>
            <a:r>
              <a:rPr sz="2000" spc="-5" dirty="0">
                <a:solidFill>
                  <a:srgbClr val="002546"/>
                </a:solidFill>
                <a:latin typeface="Arial"/>
                <a:cs typeface="Arial"/>
              </a:rPr>
              <a:t>to </a:t>
            </a:r>
            <a:r>
              <a:rPr sz="2000" dirty="0">
                <a:solidFill>
                  <a:srgbClr val="002546"/>
                </a:solidFill>
                <a:latin typeface="Arial"/>
                <a:cs typeface="Arial"/>
              </a:rPr>
              <a:t>look</a:t>
            </a:r>
            <a:r>
              <a:rPr sz="2000" spc="-120" dirty="0">
                <a:solidFill>
                  <a:srgbClr val="002546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2546"/>
                </a:solidFill>
                <a:latin typeface="Arial"/>
                <a:cs typeface="Arial"/>
              </a:rPr>
              <a:t>at?</a:t>
            </a:r>
            <a:endParaRPr sz="2000" dirty="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</a:pPr>
            <a:r>
              <a:rPr sz="2000" b="1" spc="-5" dirty="0">
                <a:solidFill>
                  <a:srgbClr val="002546"/>
                </a:solidFill>
                <a:latin typeface="Arial"/>
                <a:cs typeface="Arial"/>
              </a:rPr>
              <a:t>e.g.</a:t>
            </a:r>
            <a:r>
              <a:rPr sz="2000" b="1" spc="-30" dirty="0">
                <a:solidFill>
                  <a:srgbClr val="002546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002546"/>
                </a:solidFill>
                <a:latin typeface="Arial"/>
                <a:cs typeface="Arial"/>
              </a:rPr>
              <a:t>five</a:t>
            </a:r>
            <a:endParaRPr sz="2000" dirty="0">
              <a:latin typeface="Arial"/>
              <a:cs typeface="Arial"/>
            </a:endParaRPr>
          </a:p>
          <a:p>
            <a:pPr marL="293370" indent="-293370">
              <a:lnSpc>
                <a:spcPct val="100000"/>
              </a:lnSpc>
              <a:spcBef>
                <a:spcPts val="480"/>
              </a:spcBef>
              <a:buAutoNum type="arabicPeriod" startAt="3"/>
              <a:tabLst>
                <a:tab pos="293370" algn="l"/>
              </a:tabLst>
            </a:pPr>
            <a:r>
              <a:rPr sz="2000" spc="-5" dirty="0">
                <a:solidFill>
                  <a:srgbClr val="002546"/>
                </a:solidFill>
                <a:latin typeface="Arial"/>
                <a:cs typeface="Arial"/>
              </a:rPr>
              <a:t>Optional </a:t>
            </a:r>
            <a:r>
              <a:rPr sz="2000" dirty="0">
                <a:solidFill>
                  <a:srgbClr val="002546"/>
                </a:solidFill>
                <a:latin typeface="Arial"/>
                <a:cs typeface="Arial"/>
              </a:rPr>
              <a:t>weighting </a:t>
            </a:r>
            <a:r>
              <a:rPr sz="2000" spc="-5" dirty="0">
                <a:solidFill>
                  <a:srgbClr val="002546"/>
                </a:solidFill>
                <a:latin typeface="Arial"/>
                <a:cs typeface="Arial"/>
              </a:rPr>
              <a:t>function </a:t>
            </a:r>
            <a:r>
              <a:rPr sz="2000" dirty="0">
                <a:solidFill>
                  <a:srgbClr val="002546"/>
                </a:solidFill>
                <a:latin typeface="Arial"/>
                <a:cs typeface="Arial"/>
              </a:rPr>
              <a:t>on </a:t>
            </a:r>
            <a:r>
              <a:rPr sz="2000" spc="-5" dirty="0">
                <a:solidFill>
                  <a:srgbClr val="002546"/>
                </a:solidFill>
                <a:latin typeface="Arial"/>
                <a:cs typeface="Arial"/>
              </a:rPr>
              <a:t>the </a:t>
            </a:r>
            <a:r>
              <a:rPr sz="2000" dirty="0">
                <a:solidFill>
                  <a:srgbClr val="002546"/>
                </a:solidFill>
                <a:latin typeface="Arial"/>
                <a:cs typeface="Arial"/>
              </a:rPr>
              <a:t>neighbor</a:t>
            </a:r>
            <a:r>
              <a:rPr sz="2000" spc="-110" dirty="0">
                <a:solidFill>
                  <a:srgbClr val="00254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2546"/>
                </a:solidFill>
                <a:latin typeface="Arial"/>
                <a:cs typeface="Arial"/>
              </a:rPr>
              <a:t>points</a:t>
            </a:r>
            <a:endParaRPr sz="2000" dirty="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480"/>
              </a:spcBef>
            </a:pPr>
            <a:r>
              <a:rPr sz="2000" b="1" dirty="0">
                <a:solidFill>
                  <a:srgbClr val="002546"/>
                </a:solidFill>
                <a:latin typeface="Arial"/>
                <a:cs typeface="Arial"/>
              </a:rPr>
              <a:t>Ignored</a:t>
            </a:r>
            <a:endParaRPr sz="2000" dirty="0">
              <a:latin typeface="Arial"/>
              <a:cs typeface="Arial"/>
            </a:endParaRPr>
          </a:p>
          <a:p>
            <a:pPr marL="293370" marR="1874520" indent="-293370">
              <a:lnSpc>
                <a:spcPct val="100000"/>
              </a:lnSpc>
              <a:spcBef>
                <a:spcPts val="480"/>
              </a:spcBef>
              <a:buAutoNum type="arabicPeriod" startAt="4"/>
              <a:tabLst>
                <a:tab pos="293370" algn="l"/>
              </a:tabLst>
            </a:pPr>
            <a:r>
              <a:rPr sz="2000" dirty="0">
                <a:solidFill>
                  <a:srgbClr val="002546"/>
                </a:solidFill>
                <a:latin typeface="Arial"/>
                <a:cs typeface="Arial"/>
              </a:rPr>
              <a:t>How </a:t>
            </a:r>
            <a:r>
              <a:rPr sz="2000" spc="-5" dirty="0">
                <a:solidFill>
                  <a:srgbClr val="002546"/>
                </a:solidFill>
                <a:latin typeface="Arial"/>
                <a:cs typeface="Arial"/>
              </a:rPr>
              <a:t>to </a:t>
            </a:r>
            <a:r>
              <a:rPr sz="2000" dirty="0">
                <a:solidFill>
                  <a:srgbClr val="002546"/>
                </a:solidFill>
                <a:latin typeface="Arial"/>
                <a:cs typeface="Arial"/>
              </a:rPr>
              <a:t>aggregate </a:t>
            </a:r>
            <a:r>
              <a:rPr sz="2000" spc="-5" dirty="0">
                <a:solidFill>
                  <a:srgbClr val="002546"/>
                </a:solidFill>
                <a:latin typeface="Arial"/>
                <a:cs typeface="Arial"/>
              </a:rPr>
              <a:t>the </a:t>
            </a:r>
            <a:r>
              <a:rPr sz="2000" dirty="0">
                <a:solidFill>
                  <a:srgbClr val="002546"/>
                </a:solidFill>
                <a:latin typeface="Arial"/>
                <a:cs typeface="Arial"/>
              </a:rPr>
              <a:t>classes of neighbor</a:t>
            </a:r>
            <a:r>
              <a:rPr sz="2000" spc="-180" dirty="0">
                <a:solidFill>
                  <a:srgbClr val="00254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2546"/>
                </a:solidFill>
                <a:latin typeface="Arial"/>
                <a:cs typeface="Arial"/>
              </a:rPr>
              <a:t>points  </a:t>
            </a:r>
            <a:r>
              <a:rPr sz="2000" spc="-5" dirty="0">
                <a:solidFill>
                  <a:srgbClr val="002546"/>
                </a:solidFill>
                <a:latin typeface="Arial"/>
                <a:cs typeface="Arial"/>
              </a:rPr>
              <a:t>Simple </a:t>
            </a:r>
            <a:r>
              <a:rPr sz="2000" b="1" spc="-5" dirty="0">
                <a:solidFill>
                  <a:srgbClr val="002546"/>
                </a:solidFill>
                <a:latin typeface="Arial"/>
                <a:cs typeface="Arial"/>
              </a:rPr>
              <a:t>majority</a:t>
            </a:r>
            <a:r>
              <a:rPr sz="2000" b="1" spc="-30" dirty="0">
                <a:solidFill>
                  <a:srgbClr val="002546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2546"/>
                </a:solidFill>
                <a:latin typeface="Arial"/>
                <a:cs typeface="Arial"/>
              </a:rPr>
              <a:t>vote</a:t>
            </a:r>
            <a:endParaRPr sz="2000" dirty="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solidFill>
                  <a:srgbClr val="002546"/>
                </a:solidFill>
                <a:latin typeface="Arial"/>
                <a:cs typeface="Arial"/>
              </a:rPr>
              <a:t>(Class with the most </a:t>
            </a:r>
            <a:r>
              <a:rPr sz="2000" spc="-5" dirty="0">
                <a:solidFill>
                  <a:srgbClr val="002546"/>
                </a:solidFill>
                <a:latin typeface="Arial"/>
                <a:cs typeface="Arial"/>
              </a:rPr>
              <a:t>representatives </a:t>
            </a:r>
            <a:r>
              <a:rPr sz="2000" dirty="0">
                <a:solidFill>
                  <a:srgbClr val="002546"/>
                </a:solidFill>
                <a:latin typeface="Arial"/>
                <a:cs typeface="Arial"/>
              </a:rPr>
              <a:t>among nearest</a:t>
            </a:r>
            <a:r>
              <a:rPr sz="2000" spc="-175" dirty="0">
                <a:solidFill>
                  <a:srgbClr val="00254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2546"/>
                </a:solidFill>
                <a:latin typeface="Arial"/>
                <a:cs typeface="Arial"/>
              </a:rPr>
              <a:t>neighbors)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25518" y="60313"/>
            <a:ext cx="1373505" cy="296662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103505">
              <a:lnSpc>
                <a:spcPts val="1030"/>
              </a:lnSpc>
              <a:spcBef>
                <a:spcPts val="235"/>
              </a:spcBef>
            </a:pP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APPLIED MACHINE  LEARNING IN</a:t>
            </a:r>
            <a:r>
              <a:rPr sz="950" spc="-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PYTHON</a:t>
            </a:r>
            <a:endParaRPr sz="950">
              <a:latin typeface="Georgia"/>
              <a:cs typeface="Georg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19" y="37457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19" y="224739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4320" y="574332"/>
            <a:ext cx="784860" cy="1169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06730" y="776156"/>
            <a:ext cx="813054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5" dirty="0">
                <a:solidFill>
                  <a:srgbClr val="002546"/>
                </a:solidFill>
                <a:latin typeface="Arial"/>
                <a:cs typeface="Arial"/>
              </a:rPr>
              <a:t>K-nearest neighbors (k=1) </a:t>
            </a:r>
            <a:r>
              <a:rPr sz="3200" b="1" dirty="0">
                <a:solidFill>
                  <a:srgbClr val="002546"/>
                </a:solidFill>
                <a:latin typeface="Arial"/>
                <a:cs typeface="Arial"/>
              </a:rPr>
              <a:t>for </a:t>
            </a:r>
            <a:r>
              <a:rPr sz="3200" b="1" spc="-5" dirty="0">
                <a:solidFill>
                  <a:srgbClr val="002546"/>
                </a:solidFill>
                <a:latin typeface="Arial"/>
                <a:cs typeface="Arial"/>
              </a:rPr>
              <a:t>fruit</a:t>
            </a:r>
            <a:r>
              <a:rPr sz="3200" b="1" spc="-114" dirty="0">
                <a:solidFill>
                  <a:srgbClr val="002546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002546"/>
                </a:solidFill>
                <a:latin typeface="Arial"/>
                <a:cs typeface="Arial"/>
              </a:rPr>
              <a:t>dataset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02540" y="1772946"/>
            <a:ext cx="4469993" cy="47688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25518" y="60313"/>
            <a:ext cx="1373505" cy="296662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103505">
              <a:lnSpc>
                <a:spcPts val="1030"/>
              </a:lnSpc>
              <a:spcBef>
                <a:spcPts val="235"/>
              </a:spcBef>
            </a:pP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APPLIED MACHINE  LEARNING IN</a:t>
            </a:r>
            <a:r>
              <a:rPr sz="950" spc="-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PYTHON</a:t>
            </a:r>
            <a:endParaRPr sz="950">
              <a:latin typeface="Georgia"/>
              <a:cs typeface="Georg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19" y="37457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19" y="224739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67483" y="1797914"/>
            <a:ext cx="4438548" cy="46997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4320" y="574332"/>
            <a:ext cx="784860" cy="11694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8451" y="574332"/>
            <a:ext cx="626364" cy="11694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06634" y="709506"/>
            <a:ext cx="813054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5" dirty="0">
                <a:solidFill>
                  <a:srgbClr val="002546"/>
                </a:solidFill>
                <a:latin typeface="Arial"/>
                <a:cs typeface="Arial"/>
              </a:rPr>
              <a:t>K-nearest neighbors (k=5) </a:t>
            </a:r>
            <a:r>
              <a:rPr sz="3200" b="1" dirty="0">
                <a:solidFill>
                  <a:srgbClr val="002546"/>
                </a:solidFill>
                <a:latin typeface="Arial"/>
                <a:cs typeface="Arial"/>
              </a:rPr>
              <a:t>for </a:t>
            </a:r>
            <a:r>
              <a:rPr sz="3200" b="1" spc="-5" dirty="0">
                <a:solidFill>
                  <a:srgbClr val="002546"/>
                </a:solidFill>
                <a:latin typeface="Arial"/>
                <a:cs typeface="Arial"/>
              </a:rPr>
              <a:t>fruit</a:t>
            </a:r>
            <a:r>
              <a:rPr sz="3200" b="1" spc="-114" dirty="0">
                <a:solidFill>
                  <a:srgbClr val="002546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002546"/>
                </a:solidFill>
                <a:latin typeface="Arial"/>
                <a:cs typeface="Arial"/>
              </a:rPr>
              <a:t>dataset</a:t>
            </a:r>
            <a:endParaRPr sz="3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25518" y="60313"/>
            <a:ext cx="1373505" cy="296662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103505">
              <a:lnSpc>
                <a:spcPts val="1030"/>
              </a:lnSpc>
              <a:spcBef>
                <a:spcPts val="235"/>
              </a:spcBef>
            </a:pP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APPLIED MACHINE  LEARNING IN</a:t>
            </a:r>
            <a:r>
              <a:rPr sz="950" spc="-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PYTHON</a:t>
            </a:r>
            <a:endParaRPr sz="950">
              <a:latin typeface="Georgia"/>
              <a:cs typeface="Georg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19" y="37457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19" y="224739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1040" y="595141"/>
            <a:ext cx="685800" cy="1023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57072" y="595141"/>
            <a:ext cx="548640" cy="10238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02842" y="713670"/>
            <a:ext cx="7339330" cy="108940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K-nearest neighbors </a:t>
            </a:r>
            <a:r>
              <a:rPr dirty="0"/>
              <a:t>(k=10) </a:t>
            </a:r>
            <a:r>
              <a:rPr spc="-5" dirty="0"/>
              <a:t>for fruit</a:t>
            </a:r>
            <a:r>
              <a:rPr spc="95" dirty="0"/>
              <a:t> </a:t>
            </a:r>
            <a:r>
              <a:rPr dirty="0"/>
              <a:t>dataset</a:t>
            </a:r>
          </a:p>
        </p:txBody>
      </p:sp>
      <p:sp>
        <p:nvSpPr>
          <p:cNvPr id="9" name="object 9"/>
          <p:cNvSpPr/>
          <p:nvPr/>
        </p:nvSpPr>
        <p:spPr>
          <a:xfrm>
            <a:off x="1981200" y="1779184"/>
            <a:ext cx="4488738" cy="47946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524" y="768354"/>
            <a:ext cx="8587476" cy="108940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Machine Learning models </a:t>
            </a:r>
            <a:r>
              <a:rPr dirty="0"/>
              <a:t>learn </a:t>
            </a:r>
            <a:r>
              <a:rPr spc="-5" dirty="0"/>
              <a:t>from</a:t>
            </a:r>
            <a:r>
              <a:rPr spc="40" dirty="0"/>
              <a:t> </a:t>
            </a:r>
            <a:r>
              <a:rPr dirty="0"/>
              <a:t>experience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3400" y="2368550"/>
            <a:ext cx="3563620" cy="662104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355600" marR="5080" indent="-342900">
              <a:lnSpc>
                <a:spcPct val="80000"/>
              </a:lnSpc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300" b="1" dirty="0">
                <a:solidFill>
                  <a:srgbClr val="002546"/>
                </a:solidFill>
                <a:latin typeface="Arial"/>
                <a:cs typeface="Arial"/>
              </a:rPr>
              <a:t>Labeled examples  (Email spam</a:t>
            </a:r>
            <a:r>
              <a:rPr sz="2300" b="1" spc="-105" dirty="0">
                <a:solidFill>
                  <a:srgbClr val="002546"/>
                </a:solidFill>
                <a:latin typeface="Arial"/>
                <a:cs typeface="Arial"/>
              </a:rPr>
              <a:t> </a:t>
            </a:r>
            <a:r>
              <a:rPr sz="2300" b="1" spc="-5" dirty="0">
                <a:solidFill>
                  <a:srgbClr val="002546"/>
                </a:solidFill>
                <a:latin typeface="Arial"/>
                <a:cs typeface="Arial"/>
              </a:rPr>
              <a:t>detection)</a:t>
            </a:r>
            <a:endParaRPr sz="23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5891" y="3631625"/>
            <a:ext cx="3952875" cy="1967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485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300" b="1" dirty="0">
                <a:solidFill>
                  <a:srgbClr val="002546"/>
                </a:solidFill>
                <a:latin typeface="Arial"/>
                <a:cs typeface="Arial"/>
              </a:rPr>
              <a:t>User</a:t>
            </a:r>
            <a:r>
              <a:rPr sz="2300" b="1" spc="-30" dirty="0">
                <a:solidFill>
                  <a:srgbClr val="002546"/>
                </a:solidFill>
                <a:latin typeface="Arial"/>
                <a:cs typeface="Arial"/>
              </a:rPr>
              <a:t> </a:t>
            </a:r>
            <a:r>
              <a:rPr sz="2300" b="1" spc="-5" dirty="0">
                <a:solidFill>
                  <a:srgbClr val="002546"/>
                </a:solidFill>
                <a:latin typeface="Arial"/>
                <a:cs typeface="Arial"/>
              </a:rPr>
              <a:t>feedback</a:t>
            </a:r>
            <a:endParaRPr sz="2300">
              <a:latin typeface="Arial"/>
              <a:cs typeface="Arial"/>
            </a:endParaRPr>
          </a:p>
          <a:p>
            <a:pPr marL="354965">
              <a:lnSpc>
                <a:spcPts val="2485"/>
              </a:lnSpc>
            </a:pPr>
            <a:r>
              <a:rPr sz="2300" b="1" dirty="0">
                <a:solidFill>
                  <a:srgbClr val="002546"/>
                </a:solidFill>
                <a:latin typeface="Arial"/>
                <a:cs typeface="Arial"/>
              </a:rPr>
              <a:t>(Clicks on a search</a:t>
            </a:r>
            <a:r>
              <a:rPr sz="2300" b="1" spc="-175" dirty="0">
                <a:solidFill>
                  <a:srgbClr val="002546"/>
                </a:solidFill>
                <a:latin typeface="Arial"/>
                <a:cs typeface="Arial"/>
              </a:rPr>
              <a:t> </a:t>
            </a:r>
            <a:r>
              <a:rPr sz="2300" b="1" dirty="0">
                <a:solidFill>
                  <a:srgbClr val="002546"/>
                </a:solidFill>
                <a:latin typeface="Arial"/>
                <a:cs typeface="Arial"/>
              </a:rPr>
              <a:t>page)</a:t>
            </a:r>
            <a:endParaRPr sz="2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3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8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300" b="1" spc="-5" dirty="0">
                <a:solidFill>
                  <a:srgbClr val="002546"/>
                </a:solidFill>
                <a:latin typeface="Arial"/>
                <a:cs typeface="Arial"/>
              </a:rPr>
              <a:t>Surrounding environment  (self-driving</a:t>
            </a:r>
            <a:r>
              <a:rPr sz="2300" b="1" spc="-50" dirty="0">
                <a:solidFill>
                  <a:srgbClr val="002546"/>
                </a:solidFill>
                <a:latin typeface="Arial"/>
                <a:cs typeface="Arial"/>
              </a:rPr>
              <a:t> </a:t>
            </a:r>
            <a:r>
              <a:rPr sz="2300" b="1" dirty="0">
                <a:solidFill>
                  <a:srgbClr val="002546"/>
                </a:solidFill>
                <a:latin typeface="Arial"/>
                <a:cs typeface="Arial"/>
              </a:rPr>
              <a:t>cars)</a:t>
            </a:r>
            <a:endParaRPr sz="23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477000" y="1606550"/>
            <a:ext cx="883920" cy="1702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10271" y="2044840"/>
            <a:ext cx="431520" cy="5026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408164" y="2983325"/>
            <a:ext cx="442526" cy="4747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75198" y="2409532"/>
            <a:ext cx="680720" cy="318207"/>
          </a:xfrm>
          <a:custGeom>
            <a:avLst/>
            <a:gdLst/>
            <a:ahLst/>
            <a:cxnLst/>
            <a:rect l="l" t="t" r="r" b="b"/>
            <a:pathLst>
              <a:path w="680720" h="233044">
                <a:moveTo>
                  <a:pt x="0" y="232689"/>
                </a:moveTo>
                <a:lnTo>
                  <a:pt x="680123" y="0"/>
                </a:lnTo>
              </a:path>
            </a:pathLst>
          </a:custGeom>
          <a:ln w="25908">
            <a:solidFill>
              <a:srgbClr val="002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30492" y="2365067"/>
            <a:ext cx="86360" cy="100578"/>
          </a:xfrm>
          <a:custGeom>
            <a:avLst/>
            <a:gdLst/>
            <a:ahLst/>
            <a:cxnLst/>
            <a:rect l="l" t="t" r="r" b="b"/>
            <a:pathLst>
              <a:path w="86359" h="73659">
                <a:moveTo>
                  <a:pt x="0" y="0"/>
                </a:moveTo>
                <a:lnTo>
                  <a:pt x="25158" y="73533"/>
                </a:lnTo>
                <a:lnTo>
                  <a:pt x="86118" y="11595"/>
                </a:lnTo>
                <a:lnTo>
                  <a:pt x="0" y="0"/>
                </a:lnTo>
                <a:close/>
              </a:path>
            </a:pathLst>
          </a:custGeom>
          <a:solidFill>
            <a:srgbClr val="002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75203" y="2728412"/>
            <a:ext cx="682625" cy="405779"/>
          </a:xfrm>
          <a:custGeom>
            <a:avLst/>
            <a:gdLst/>
            <a:ahLst/>
            <a:cxnLst/>
            <a:rect l="l" t="t" r="r" b="b"/>
            <a:pathLst>
              <a:path w="682625" h="297180">
                <a:moveTo>
                  <a:pt x="0" y="0"/>
                </a:moveTo>
                <a:lnTo>
                  <a:pt x="682015" y="297002"/>
                </a:lnTo>
              </a:path>
            </a:pathLst>
          </a:custGeom>
          <a:ln w="25907">
            <a:solidFill>
              <a:srgbClr val="002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29824" y="3078236"/>
            <a:ext cx="86995" cy="97977"/>
          </a:xfrm>
          <a:custGeom>
            <a:avLst/>
            <a:gdLst/>
            <a:ahLst/>
            <a:cxnLst/>
            <a:rect l="l" t="t" r="r" b="b"/>
            <a:pathLst>
              <a:path w="86995" h="71755">
                <a:moveTo>
                  <a:pt x="31038" y="0"/>
                </a:moveTo>
                <a:lnTo>
                  <a:pt x="0" y="71259"/>
                </a:lnTo>
                <a:lnTo>
                  <a:pt x="86779" y="66662"/>
                </a:lnTo>
                <a:lnTo>
                  <a:pt x="31038" y="0"/>
                </a:lnTo>
                <a:close/>
              </a:path>
            </a:pathLst>
          </a:custGeom>
          <a:solidFill>
            <a:srgbClr val="002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68824" y="2471422"/>
            <a:ext cx="710184" cy="9530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73957" y="3622090"/>
            <a:ext cx="1589087" cy="15377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598246" y="3965248"/>
            <a:ext cx="306888" cy="40609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83323" y="4812376"/>
            <a:ext cx="243840" cy="3079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032247" y="3715732"/>
            <a:ext cx="766572" cy="10362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58003" y="5850750"/>
            <a:ext cx="250609" cy="63051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64652" y="5648330"/>
            <a:ext cx="274381" cy="64713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44896" y="5357574"/>
            <a:ext cx="1040892" cy="11257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027047" y="2950328"/>
            <a:ext cx="5461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002546"/>
                </a:solidFill>
                <a:latin typeface="Times New Roman"/>
                <a:cs typeface="Times New Roman"/>
              </a:rPr>
              <a:t>S</a:t>
            </a:r>
            <a:r>
              <a:rPr sz="1800" spc="-5" dirty="0">
                <a:solidFill>
                  <a:srgbClr val="002546"/>
                </a:solidFill>
                <a:latin typeface="Times New Roman"/>
                <a:cs typeface="Times New Roman"/>
              </a:rPr>
              <a:t>p</a:t>
            </a:r>
            <a:r>
              <a:rPr sz="1800" spc="5" dirty="0">
                <a:solidFill>
                  <a:srgbClr val="002546"/>
                </a:solidFill>
                <a:latin typeface="Times New Roman"/>
                <a:cs typeface="Times New Roman"/>
              </a:rPr>
              <a:t>a</a:t>
            </a:r>
            <a:r>
              <a:rPr sz="1800" dirty="0">
                <a:solidFill>
                  <a:srgbClr val="002546"/>
                </a:solidFill>
                <a:latin typeface="Times New Roman"/>
                <a:cs typeface="Times New Roman"/>
              </a:rPr>
              <a:t>m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093117" y="2102875"/>
            <a:ext cx="35496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2546"/>
                </a:solidFill>
                <a:latin typeface="Times New Roman"/>
                <a:cs typeface="Times New Roman"/>
              </a:rPr>
              <a:t>OK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es-ES" dirty="0" err="1"/>
              <a:t>Overfitting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292163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25515" y="60312"/>
            <a:ext cx="1373505" cy="296662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103505">
              <a:lnSpc>
                <a:spcPts val="1030"/>
              </a:lnSpc>
              <a:spcBef>
                <a:spcPts val="235"/>
              </a:spcBef>
            </a:pP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APPLIED MACHINE  LEARNING IN</a:t>
            </a:r>
            <a:r>
              <a:rPr sz="950" spc="-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PYTHON</a:t>
            </a:r>
            <a:endParaRPr sz="950">
              <a:latin typeface="Georgia"/>
              <a:cs typeface="Georg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19" y="37457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19" y="224739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63250" y="713668"/>
            <a:ext cx="7418705" cy="108940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Generalization, Overfitting, and</a:t>
            </a:r>
            <a:r>
              <a:rPr spc="95" dirty="0"/>
              <a:t> </a:t>
            </a:r>
            <a:r>
              <a:rPr spc="-5" dirty="0"/>
              <a:t>Underfitting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3400" y="2063750"/>
            <a:ext cx="7856855" cy="2835392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55600" marR="75565" indent="-342900">
              <a:lnSpc>
                <a:spcPct val="80000"/>
              </a:lnSpc>
              <a:spcBef>
                <a:spcPts val="5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Generalization ability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refers </a:t>
            </a:r>
            <a:r>
              <a:rPr sz="1800" b="1" dirty="0">
                <a:latin typeface="Arial"/>
                <a:cs typeface="Arial"/>
              </a:rPr>
              <a:t>to </a:t>
            </a:r>
            <a:r>
              <a:rPr sz="1800" b="1" spc="-5" dirty="0">
                <a:latin typeface="Arial"/>
                <a:cs typeface="Arial"/>
              </a:rPr>
              <a:t>an algorithm's ability </a:t>
            </a:r>
            <a:r>
              <a:rPr sz="1800" b="1" dirty="0">
                <a:latin typeface="Arial"/>
                <a:cs typeface="Arial"/>
              </a:rPr>
              <a:t>to </a:t>
            </a:r>
            <a:r>
              <a:rPr sz="1800" b="1" spc="-15" dirty="0">
                <a:latin typeface="Arial"/>
                <a:cs typeface="Arial"/>
              </a:rPr>
              <a:t>give </a:t>
            </a:r>
            <a:r>
              <a:rPr sz="1800" b="1" spc="-10" dirty="0">
                <a:latin typeface="Arial"/>
                <a:cs typeface="Arial"/>
              </a:rPr>
              <a:t>accurate  </a:t>
            </a:r>
            <a:r>
              <a:rPr sz="1800" b="1" spc="-5" dirty="0">
                <a:latin typeface="Arial"/>
                <a:cs typeface="Arial"/>
              </a:rPr>
              <a:t>predictions </a:t>
            </a:r>
            <a:r>
              <a:rPr sz="1800" b="1" dirty="0">
                <a:latin typeface="Arial"/>
                <a:cs typeface="Arial"/>
              </a:rPr>
              <a:t>for </a:t>
            </a:r>
            <a:r>
              <a:rPr sz="1800" b="1" spc="-10" dirty="0">
                <a:latin typeface="Arial"/>
                <a:cs typeface="Arial"/>
              </a:rPr>
              <a:t>new, previously </a:t>
            </a:r>
            <a:r>
              <a:rPr sz="1800" b="1" spc="-5" dirty="0">
                <a:latin typeface="Arial"/>
                <a:cs typeface="Arial"/>
              </a:rPr>
              <a:t>unseen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data.</a:t>
            </a:r>
            <a:endParaRPr sz="18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b="1" spc="-10" dirty="0">
                <a:latin typeface="Arial"/>
                <a:cs typeface="Arial"/>
              </a:rPr>
              <a:t>Assumptions:</a:t>
            </a:r>
            <a:endParaRPr sz="1800" dirty="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5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1400" i="1" spc="-5" dirty="0">
                <a:latin typeface="Arial"/>
                <a:cs typeface="Arial"/>
              </a:rPr>
              <a:t>Future</a:t>
            </a:r>
            <a:r>
              <a:rPr sz="1400" i="1" spc="-35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unseen</a:t>
            </a:r>
            <a:r>
              <a:rPr sz="1400" i="1" spc="-4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data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(test</a:t>
            </a:r>
            <a:r>
              <a:rPr sz="1400" i="1" spc="-3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set)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will</a:t>
            </a:r>
            <a:r>
              <a:rPr sz="1400" i="1" spc="1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have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the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same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properties</a:t>
            </a:r>
            <a:r>
              <a:rPr sz="1400" i="1" spc="-3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as</a:t>
            </a:r>
            <a:r>
              <a:rPr sz="1400" i="1" spc="-1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the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current</a:t>
            </a:r>
            <a:r>
              <a:rPr sz="1400" i="1" spc="-3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training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sets.</a:t>
            </a:r>
            <a:endParaRPr sz="1400" dirty="0">
              <a:latin typeface="Arial"/>
              <a:cs typeface="Arial"/>
            </a:endParaRPr>
          </a:p>
          <a:p>
            <a:pPr marL="756285" marR="69850" lvl="1" indent="-286385">
              <a:lnSpc>
                <a:spcPct val="80000"/>
              </a:lnSpc>
              <a:spcBef>
                <a:spcPts val="335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1400" i="1" spc="-5" dirty="0">
                <a:latin typeface="Arial"/>
                <a:cs typeface="Arial"/>
              </a:rPr>
              <a:t>Thus,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models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that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are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accurate</a:t>
            </a:r>
            <a:r>
              <a:rPr sz="1400" i="1" spc="-5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on </a:t>
            </a:r>
            <a:r>
              <a:rPr sz="1400" i="1" dirty="0">
                <a:latin typeface="Arial"/>
                <a:cs typeface="Arial"/>
              </a:rPr>
              <a:t>the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training</a:t>
            </a:r>
            <a:r>
              <a:rPr sz="1400" i="1" spc="-4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set</a:t>
            </a:r>
            <a:r>
              <a:rPr sz="1400" i="1" spc="-1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are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expected</a:t>
            </a:r>
            <a:r>
              <a:rPr sz="1400" i="1" spc="-4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to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be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accurate</a:t>
            </a:r>
            <a:r>
              <a:rPr sz="1400" i="1" spc="-4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on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the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test  set.</a:t>
            </a:r>
            <a:endParaRPr sz="1400" dirty="0">
              <a:latin typeface="Arial"/>
              <a:cs typeface="Arial"/>
            </a:endParaRPr>
          </a:p>
          <a:p>
            <a:pPr marL="756285" lvl="1" indent="-286385">
              <a:lnSpc>
                <a:spcPts val="1680"/>
              </a:lnSpc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1400" i="1" spc="-5" dirty="0">
                <a:latin typeface="Arial"/>
                <a:cs typeface="Arial"/>
              </a:rPr>
              <a:t>But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that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may</a:t>
            </a:r>
            <a:r>
              <a:rPr sz="1400" i="1" spc="-1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not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happen</a:t>
            </a:r>
            <a:r>
              <a:rPr sz="1400" i="1" spc="-3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if</a:t>
            </a:r>
            <a:r>
              <a:rPr sz="1400" i="1" spc="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the</a:t>
            </a:r>
            <a:r>
              <a:rPr sz="1400" i="1" spc="-3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trained</a:t>
            </a:r>
            <a:r>
              <a:rPr sz="1400" i="1" spc="-3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model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is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tuned</a:t>
            </a:r>
            <a:r>
              <a:rPr sz="1400" i="1" spc="-3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too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specifically</a:t>
            </a:r>
            <a:r>
              <a:rPr sz="1400" i="1" spc="-3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to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the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training</a:t>
            </a:r>
            <a:r>
              <a:rPr sz="1400" i="1" spc="-4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set.</a:t>
            </a:r>
            <a:endParaRPr sz="1400" dirty="0">
              <a:latin typeface="Arial"/>
              <a:cs typeface="Arial"/>
            </a:endParaRPr>
          </a:p>
          <a:p>
            <a:pPr marL="355600" marR="5080" indent="-342900">
              <a:lnSpc>
                <a:spcPct val="80000"/>
              </a:lnSpc>
              <a:spcBef>
                <a:spcPts val="4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b="1" spc="-5" dirty="0">
                <a:latin typeface="Arial"/>
                <a:cs typeface="Arial"/>
              </a:rPr>
              <a:t>Models that are </a:t>
            </a:r>
            <a:r>
              <a:rPr sz="1800" b="1" dirty="0">
                <a:latin typeface="Arial"/>
                <a:cs typeface="Arial"/>
              </a:rPr>
              <a:t>too </a:t>
            </a:r>
            <a:r>
              <a:rPr sz="1800" b="1" spc="-5" dirty="0">
                <a:latin typeface="Arial"/>
                <a:cs typeface="Arial"/>
              </a:rPr>
              <a:t>complex </a:t>
            </a:r>
            <a:r>
              <a:rPr sz="1800" b="1" dirty="0">
                <a:latin typeface="Arial"/>
                <a:cs typeface="Arial"/>
              </a:rPr>
              <a:t>for the </a:t>
            </a:r>
            <a:r>
              <a:rPr sz="1800" b="1" spc="-5" dirty="0">
                <a:latin typeface="Arial"/>
                <a:cs typeface="Arial"/>
              </a:rPr>
              <a:t>amount </a:t>
            </a:r>
            <a:r>
              <a:rPr sz="1800" b="1" dirty="0">
                <a:latin typeface="Arial"/>
                <a:cs typeface="Arial"/>
              </a:rPr>
              <a:t>of </a:t>
            </a:r>
            <a:r>
              <a:rPr sz="1800" b="1" spc="-5" dirty="0">
                <a:latin typeface="Arial"/>
                <a:cs typeface="Arial"/>
              </a:rPr>
              <a:t>training data </a:t>
            </a:r>
            <a:r>
              <a:rPr sz="1800" b="1" spc="-10" dirty="0">
                <a:latin typeface="Arial"/>
                <a:cs typeface="Arial"/>
              </a:rPr>
              <a:t>available  are </a:t>
            </a:r>
            <a:r>
              <a:rPr sz="1800" b="1" spc="-5" dirty="0">
                <a:latin typeface="Arial"/>
                <a:cs typeface="Arial"/>
              </a:rPr>
              <a:t>said </a:t>
            </a:r>
            <a:r>
              <a:rPr sz="1800" b="1" dirty="0">
                <a:latin typeface="Arial"/>
                <a:cs typeface="Arial"/>
              </a:rPr>
              <a:t>to </a:t>
            </a:r>
            <a:r>
              <a:rPr sz="1800" b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overfit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and </a:t>
            </a:r>
            <a:r>
              <a:rPr sz="1800" b="1" spc="-10" dirty="0">
                <a:latin typeface="Arial"/>
                <a:cs typeface="Arial"/>
              </a:rPr>
              <a:t>are </a:t>
            </a:r>
            <a:r>
              <a:rPr sz="1800" b="1" dirty="0">
                <a:latin typeface="Arial"/>
                <a:cs typeface="Arial"/>
              </a:rPr>
              <a:t>not </a:t>
            </a:r>
            <a:r>
              <a:rPr sz="1800" b="1" spc="-5" dirty="0">
                <a:latin typeface="Arial"/>
                <a:cs typeface="Arial"/>
              </a:rPr>
              <a:t>likely </a:t>
            </a:r>
            <a:r>
              <a:rPr sz="1800" b="1" dirty="0">
                <a:latin typeface="Arial"/>
                <a:cs typeface="Arial"/>
              </a:rPr>
              <a:t>to </a:t>
            </a:r>
            <a:r>
              <a:rPr sz="1800" b="1" spc="-5" dirty="0">
                <a:latin typeface="Arial"/>
                <a:cs typeface="Arial"/>
              </a:rPr>
              <a:t>generalize </a:t>
            </a:r>
            <a:r>
              <a:rPr sz="1800" b="1" spc="5" dirty="0">
                <a:latin typeface="Arial"/>
                <a:cs typeface="Arial"/>
              </a:rPr>
              <a:t>well </a:t>
            </a:r>
            <a:r>
              <a:rPr sz="1800" b="1" dirty="0">
                <a:latin typeface="Arial"/>
                <a:cs typeface="Arial"/>
              </a:rPr>
              <a:t>to </a:t>
            </a:r>
            <a:r>
              <a:rPr sz="1800" b="1" spc="-10" dirty="0">
                <a:latin typeface="Arial"/>
                <a:cs typeface="Arial"/>
              </a:rPr>
              <a:t>new  examples.</a:t>
            </a:r>
            <a:endParaRPr sz="1800" dirty="0">
              <a:latin typeface="Arial"/>
              <a:cs typeface="Arial"/>
            </a:endParaRPr>
          </a:p>
          <a:p>
            <a:pPr marL="355600" marR="376555" indent="-342900">
              <a:lnSpc>
                <a:spcPct val="80000"/>
              </a:lnSpc>
              <a:spcBef>
                <a:spcPts val="43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b="1" spc="-5" dirty="0">
                <a:latin typeface="Arial"/>
                <a:cs typeface="Arial"/>
              </a:rPr>
              <a:t>Models that are </a:t>
            </a:r>
            <a:r>
              <a:rPr sz="1800" b="1" dirty="0">
                <a:latin typeface="Arial"/>
                <a:cs typeface="Arial"/>
              </a:rPr>
              <a:t>too </a:t>
            </a:r>
            <a:r>
              <a:rPr sz="1800" b="1" spc="-5" dirty="0">
                <a:latin typeface="Arial"/>
                <a:cs typeface="Arial"/>
              </a:rPr>
              <a:t>simple, that </a:t>
            </a:r>
            <a:r>
              <a:rPr sz="1800" b="1" dirty="0">
                <a:latin typeface="Arial"/>
                <a:cs typeface="Arial"/>
              </a:rPr>
              <a:t>don't </a:t>
            </a:r>
            <a:r>
              <a:rPr sz="1800" b="1" spc="-15" dirty="0">
                <a:latin typeface="Arial"/>
                <a:cs typeface="Arial"/>
              </a:rPr>
              <a:t>even </a:t>
            </a:r>
            <a:r>
              <a:rPr sz="1800" b="1" dirty="0">
                <a:latin typeface="Arial"/>
                <a:cs typeface="Arial"/>
              </a:rPr>
              <a:t>do </a:t>
            </a:r>
            <a:r>
              <a:rPr sz="1800" b="1" spc="5" dirty="0">
                <a:latin typeface="Arial"/>
                <a:cs typeface="Arial"/>
              </a:rPr>
              <a:t>well </a:t>
            </a:r>
            <a:r>
              <a:rPr sz="1800" b="1" dirty="0">
                <a:latin typeface="Arial"/>
                <a:cs typeface="Arial"/>
              </a:rPr>
              <a:t>on the </a:t>
            </a:r>
            <a:r>
              <a:rPr sz="1800" b="1" spc="-5" dirty="0">
                <a:latin typeface="Arial"/>
                <a:cs typeface="Arial"/>
              </a:rPr>
              <a:t>training  data, </a:t>
            </a:r>
            <a:r>
              <a:rPr sz="1800" b="1" spc="-10" dirty="0">
                <a:latin typeface="Arial"/>
                <a:cs typeface="Arial"/>
              </a:rPr>
              <a:t>are </a:t>
            </a:r>
            <a:r>
              <a:rPr sz="1800" b="1" spc="-5" dirty="0">
                <a:latin typeface="Arial"/>
                <a:cs typeface="Arial"/>
              </a:rPr>
              <a:t>said </a:t>
            </a:r>
            <a:r>
              <a:rPr sz="1800" b="1" dirty="0">
                <a:latin typeface="Arial"/>
                <a:cs typeface="Arial"/>
              </a:rPr>
              <a:t>to 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underfit</a:t>
            </a:r>
            <a:r>
              <a:rPr sz="1800" b="1" spc="-5" dirty="0">
                <a:latin typeface="Arial"/>
                <a:cs typeface="Arial"/>
              </a:rPr>
              <a:t> and also </a:t>
            </a:r>
            <a:r>
              <a:rPr sz="1800" b="1" dirty="0">
                <a:latin typeface="Arial"/>
                <a:cs typeface="Arial"/>
              </a:rPr>
              <a:t>not </a:t>
            </a:r>
            <a:r>
              <a:rPr sz="1800" b="1" spc="-5" dirty="0">
                <a:latin typeface="Arial"/>
                <a:cs typeface="Arial"/>
              </a:rPr>
              <a:t>likely </a:t>
            </a:r>
            <a:r>
              <a:rPr sz="1800" b="1" dirty="0">
                <a:latin typeface="Arial"/>
                <a:cs typeface="Arial"/>
              </a:rPr>
              <a:t>to </a:t>
            </a:r>
            <a:r>
              <a:rPr sz="1800" b="1" spc="-5" dirty="0">
                <a:latin typeface="Arial"/>
                <a:cs typeface="Arial"/>
              </a:rPr>
              <a:t>generalize </a:t>
            </a:r>
            <a:r>
              <a:rPr sz="1800" b="1" spc="5" dirty="0">
                <a:latin typeface="Arial"/>
                <a:cs typeface="Arial"/>
              </a:rPr>
              <a:t>well.</a:t>
            </a: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32054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25515" y="60312"/>
            <a:ext cx="1373505" cy="296662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103505">
              <a:lnSpc>
                <a:spcPts val="1030"/>
              </a:lnSpc>
              <a:spcBef>
                <a:spcPts val="235"/>
              </a:spcBef>
            </a:pP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APPLIED MACHINE  LEARNING IN</a:t>
            </a:r>
            <a:r>
              <a:rPr sz="950" spc="-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PYTHON</a:t>
            </a:r>
            <a:endParaRPr sz="950">
              <a:latin typeface="Georgia"/>
              <a:cs typeface="Georg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19" y="37457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19" y="224739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77265" y="709507"/>
            <a:ext cx="5189855" cy="5520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spc="-5" dirty="0"/>
              <a:t>Overfitting in</a:t>
            </a:r>
            <a:r>
              <a:rPr sz="3500" spc="-15" dirty="0"/>
              <a:t> </a:t>
            </a:r>
            <a:r>
              <a:rPr sz="3500" spc="-5" dirty="0"/>
              <a:t>regression</a:t>
            </a:r>
            <a:endParaRPr sz="3500"/>
          </a:p>
        </p:txBody>
      </p:sp>
      <p:sp>
        <p:nvSpPr>
          <p:cNvPr id="7" name="object 7"/>
          <p:cNvSpPr/>
          <p:nvPr/>
        </p:nvSpPr>
        <p:spPr>
          <a:xfrm>
            <a:off x="2531366" y="6194894"/>
            <a:ext cx="3605771" cy="1519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74798" y="6243794"/>
            <a:ext cx="3507104" cy="0"/>
          </a:xfrm>
          <a:custGeom>
            <a:avLst/>
            <a:gdLst/>
            <a:ahLst/>
            <a:cxnLst/>
            <a:rect l="l" t="t" r="r" b="b"/>
            <a:pathLst>
              <a:path w="3507104">
                <a:moveTo>
                  <a:pt x="0" y="0"/>
                </a:moveTo>
                <a:lnTo>
                  <a:pt x="3506685" y="0"/>
                </a:lnTo>
              </a:path>
            </a:pathLst>
          </a:custGeom>
          <a:ln w="25908">
            <a:solidFill>
              <a:srgbClr val="DEDE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19174" y="2062189"/>
            <a:ext cx="111251" cy="42575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74798" y="2111100"/>
            <a:ext cx="0" cy="4123686"/>
          </a:xfrm>
          <a:custGeom>
            <a:avLst/>
            <a:gdLst/>
            <a:ahLst/>
            <a:cxnLst/>
            <a:rect l="l" t="t" r="r" b="b"/>
            <a:pathLst>
              <a:path h="3020060">
                <a:moveTo>
                  <a:pt x="0" y="3019882"/>
                </a:moveTo>
                <a:lnTo>
                  <a:pt x="0" y="0"/>
                </a:lnTo>
              </a:path>
            </a:pathLst>
          </a:custGeom>
          <a:ln w="25908">
            <a:solidFill>
              <a:srgbClr val="DEDE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38627" y="2767622"/>
            <a:ext cx="210312" cy="2996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81300" y="2794674"/>
            <a:ext cx="124968" cy="183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35223" y="3219199"/>
            <a:ext cx="210312" cy="29755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77895" y="3246231"/>
            <a:ext cx="124968" cy="1810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069335" y="3676982"/>
            <a:ext cx="208787" cy="29757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12007" y="3704035"/>
            <a:ext cx="123444" cy="1810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25367" y="4053629"/>
            <a:ext cx="210312" cy="29757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368040" y="4080681"/>
            <a:ext cx="124968" cy="18104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18559" y="4141028"/>
            <a:ext cx="210312" cy="2996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761232" y="4168081"/>
            <a:ext cx="124968" cy="183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74591" y="4698731"/>
            <a:ext cx="210312" cy="29755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17264" y="4725765"/>
            <a:ext cx="124968" cy="1810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49011" y="4840216"/>
            <a:ext cx="208787" cy="29757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91684" y="4867268"/>
            <a:ext cx="123444" cy="1810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408932" y="4846460"/>
            <a:ext cx="210312" cy="29757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451603" y="4873512"/>
            <a:ext cx="124968" cy="1810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574791" y="4349120"/>
            <a:ext cx="210312" cy="2996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617464" y="4376173"/>
            <a:ext cx="124968" cy="183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754879" y="4613397"/>
            <a:ext cx="210312" cy="2975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797552" y="4640449"/>
            <a:ext cx="124968" cy="18104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257802" y="4434437"/>
            <a:ext cx="208787" cy="29965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00471" y="4461489"/>
            <a:ext cx="123444" cy="18312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11013" y="4053629"/>
            <a:ext cx="208787" cy="29757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853684" y="4080681"/>
            <a:ext cx="123444" cy="1810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798597" y="6362291"/>
            <a:ext cx="130365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Input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variable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803947" y="3226020"/>
            <a:ext cx="266847" cy="1908376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sz="1800" spc="-30" dirty="0">
                <a:latin typeface="Times New Roman"/>
                <a:cs typeface="Times New Roman"/>
              </a:rPr>
              <a:t>Target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variable</a:t>
            </a:r>
            <a:endParaRPr sz="1800">
              <a:latin typeface="Times New Roman"/>
              <a:cs typeface="Times New Roman"/>
            </a:endParaRPr>
          </a:p>
        </p:txBody>
      </p:sp>
      <p:cxnSp>
        <p:nvCxnSpPr>
          <p:cNvPr id="38" name="Conector recto 37"/>
          <p:cNvCxnSpPr/>
          <p:nvPr/>
        </p:nvCxnSpPr>
        <p:spPr>
          <a:xfrm>
            <a:off x="3124200" y="4578350"/>
            <a:ext cx="4191000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Forma libre 41"/>
          <p:cNvSpPr/>
          <p:nvPr/>
        </p:nvSpPr>
        <p:spPr>
          <a:xfrm>
            <a:off x="2644588" y="2809240"/>
            <a:ext cx="3630706" cy="2331071"/>
          </a:xfrm>
          <a:custGeom>
            <a:avLst/>
            <a:gdLst>
              <a:gd name="connsiteX0" fmla="*/ 0 w 3630706"/>
              <a:gd name="connsiteY0" fmla="*/ 283913 h 2331071"/>
              <a:gd name="connsiteX1" fmla="*/ 29883 w 3630706"/>
              <a:gd name="connsiteY1" fmla="*/ 149428 h 2331071"/>
              <a:gd name="connsiteX2" fmla="*/ 59765 w 3630706"/>
              <a:gd name="connsiteY2" fmla="*/ 104599 h 2331071"/>
              <a:gd name="connsiteX3" fmla="*/ 74706 w 3630706"/>
              <a:gd name="connsiteY3" fmla="*/ 59771 h 2331071"/>
              <a:gd name="connsiteX4" fmla="*/ 119530 w 3630706"/>
              <a:gd name="connsiteY4" fmla="*/ 29886 h 2331071"/>
              <a:gd name="connsiteX5" fmla="*/ 209177 w 3630706"/>
              <a:gd name="connsiteY5" fmla="*/ 0 h 2331071"/>
              <a:gd name="connsiteX6" fmla="*/ 298824 w 3630706"/>
              <a:gd name="connsiteY6" fmla="*/ 44828 h 2331071"/>
              <a:gd name="connsiteX7" fmla="*/ 343647 w 3630706"/>
              <a:gd name="connsiteY7" fmla="*/ 194256 h 2331071"/>
              <a:gd name="connsiteX8" fmla="*/ 373530 w 3630706"/>
              <a:gd name="connsiteY8" fmla="*/ 463226 h 2331071"/>
              <a:gd name="connsiteX9" fmla="*/ 403412 w 3630706"/>
              <a:gd name="connsiteY9" fmla="*/ 508054 h 2331071"/>
              <a:gd name="connsiteX10" fmla="*/ 418353 w 3630706"/>
              <a:gd name="connsiteY10" fmla="*/ 552882 h 2331071"/>
              <a:gd name="connsiteX11" fmla="*/ 373530 w 3630706"/>
              <a:gd name="connsiteY11" fmla="*/ 702310 h 2331071"/>
              <a:gd name="connsiteX12" fmla="*/ 313765 w 3630706"/>
              <a:gd name="connsiteY12" fmla="*/ 777024 h 2331071"/>
              <a:gd name="connsiteX13" fmla="*/ 283883 w 3630706"/>
              <a:gd name="connsiteY13" fmla="*/ 836795 h 2331071"/>
              <a:gd name="connsiteX14" fmla="*/ 268941 w 3630706"/>
              <a:gd name="connsiteY14" fmla="*/ 881623 h 2331071"/>
              <a:gd name="connsiteX15" fmla="*/ 239059 w 3630706"/>
              <a:gd name="connsiteY15" fmla="*/ 926451 h 2331071"/>
              <a:gd name="connsiteX16" fmla="*/ 448236 w 3630706"/>
              <a:gd name="connsiteY16" fmla="*/ 941394 h 2331071"/>
              <a:gd name="connsiteX17" fmla="*/ 537883 w 3630706"/>
              <a:gd name="connsiteY17" fmla="*/ 971280 h 2331071"/>
              <a:gd name="connsiteX18" fmla="*/ 657412 w 3630706"/>
              <a:gd name="connsiteY18" fmla="*/ 986223 h 2331071"/>
              <a:gd name="connsiteX19" fmla="*/ 717177 w 3630706"/>
              <a:gd name="connsiteY19" fmla="*/ 1075879 h 2331071"/>
              <a:gd name="connsiteX20" fmla="*/ 747059 w 3630706"/>
              <a:gd name="connsiteY20" fmla="*/ 1120707 h 2331071"/>
              <a:gd name="connsiteX21" fmla="*/ 762000 w 3630706"/>
              <a:gd name="connsiteY21" fmla="*/ 1165536 h 2331071"/>
              <a:gd name="connsiteX22" fmla="*/ 776941 w 3630706"/>
              <a:gd name="connsiteY22" fmla="*/ 1449448 h 2331071"/>
              <a:gd name="connsiteX23" fmla="*/ 821765 w 3630706"/>
              <a:gd name="connsiteY23" fmla="*/ 1464391 h 2331071"/>
              <a:gd name="connsiteX24" fmla="*/ 1180353 w 3630706"/>
              <a:gd name="connsiteY24" fmla="*/ 1449448 h 2331071"/>
              <a:gd name="connsiteX25" fmla="*/ 1240118 w 3630706"/>
              <a:gd name="connsiteY25" fmla="*/ 1464391 h 2331071"/>
              <a:gd name="connsiteX26" fmla="*/ 1284941 w 3630706"/>
              <a:gd name="connsiteY26" fmla="*/ 1494277 h 2331071"/>
              <a:gd name="connsiteX27" fmla="*/ 1314824 w 3630706"/>
              <a:gd name="connsiteY27" fmla="*/ 1539105 h 2331071"/>
              <a:gd name="connsiteX28" fmla="*/ 1329765 w 3630706"/>
              <a:gd name="connsiteY28" fmla="*/ 1583933 h 2331071"/>
              <a:gd name="connsiteX29" fmla="*/ 1344706 w 3630706"/>
              <a:gd name="connsiteY29" fmla="*/ 1912674 h 2331071"/>
              <a:gd name="connsiteX30" fmla="*/ 1389530 w 3630706"/>
              <a:gd name="connsiteY30" fmla="*/ 1942560 h 2331071"/>
              <a:gd name="connsiteX31" fmla="*/ 1479177 w 3630706"/>
              <a:gd name="connsiteY31" fmla="*/ 2032216 h 2331071"/>
              <a:gd name="connsiteX32" fmla="*/ 1553883 w 3630706"/>
              <a:gd name="connsiteY32" fmla="*/ 2106930 h 2331071"/>
              <a:gd name="connsiteX33" fmla="*/ 1598706 w 3630706"/>
              <a:gd name="connsiteY33" fmla="*/ 2151758 h 2331071"/>
              <a:gd name="connsiteX34" fmla="*/ 1718236 w 3630706"/>
              <a:gd name="connsiteY34" fmla="*/ 2256358 h 2331071"/>
              <a:gd name="connsiteX35" fmla="*/ 1763059 w 3630706"/>
              <a:gd name="connsiteY35" fmla="*/ 2301186 h 2331071"/>
              <a:gd name="connsiteX36" fmla="*/ 1852706 w 3630706"/>
              <a:gd name="connsiteY36" fmla="*/ 2331071 h 2331071"/>
              <a:gd name="connsiteX37" fmla="*/ 1912471 w 3630706"/>
              <a:gd name="connsiteY37" fmla="*/ 2316129 h 2331071"/>
              <a:gd name="connsiteX38" fmla="*/ 1882588 w 3630706"/>
              <a:gd name="connsiteY38" fmla="*/ 2226472 h 2331071"/>
              <a:gd name="connsiteX39" fmla="*/ 1897530 w 3630706"/>
              <a:gd name="connsiteY39" fmla="*/ 1912674 h 2331071"/>
              <a:gd name="connsiteX40" fmla="*/ 1912471 w 3630706"/>
              <a:gd name="connsiteY40" fmla="*/ 1867846 h 2331071"/>
              <a:gd name="connsiteX41" fmla="*/ 2017059 w 3630706"/>
              <a:gd name="connsiteY41" fmla="*/ 1748304 h 2331071"/>
              <a:gd name="connsiteX42" fmla="*/ 2106706 w 3630706"/>
              <a:gd name="connsiteY42" fmla="*/ 1718418 h 2331071"/>
              <a:gd name="connsiteX43" fmla="*/ 2226236 w 3630706"/>
              <a:gd name="connsiteY43" fmla="*/ 1733361 h 2331071"/>
              <a:gd name="connsiteX44" fmla="*/ 2271059 w 3630706"/>
              <a:gd name="connsiteY44" fmla="*/ 1763246 h 2331071"/>
              <a:gd name="connsiteX45" fmla="*/ 2330824 w 3630706"/>
              <a:gd name="connsiteY45" fmla="*/ 1808075 h 2331071"/>
              <a:gd name="connsiteX46" fmla="*/ 2405530 w 3630706"/>
              <a:gd name="connsiteY46" fmla="*/ 1882789 h 2331071"/>
              <a:gd name="connsiteX47" fmla="*/ 2450353 w 3630706"/>
              <a:gd name="connsiteY47" fmla="*/ 1927617 h 2331071"/>
              <a:gd name="connsiteX48" fmla="*/ 2480236 w 3630706"/>
              <a:gd name="connsiteY48" fmla="*/ 1987388 h 2331071"/>
              <a:gd name="connsiteX49" fmla="*/ 2495177 w 3630706"/>
              <a:gd name="connsiteY49" fmla="*/ 2196587 h 2331071"/>
              <a:gd name="connsiteX50" fmla="*/ 2510118 w 3630706"/>
              <a:gd name="connsiteY50" fmla="*/ 2241415 h 2331071"/>
              <a:gd name="connsiteX51" fmla="*/ 2569883 w 3630706"/>
              <a:gd name="connsiteY51" fmla="*/ 2331071 h 2331071"/>
              <a:gd name="connsiteX52" fmla="*/ 2674471 w 3630706"/>
              <a:gd name="connsiteY52" fmla="*/ 2316129 h 2331071"/>
              <a:gd name="connsiteX53" fmla="*/ 2734236 w 3630706"/>
              <a:gd name="connsiteY53" fmla="*/ 2226472 h 2331071"/>
              <a:gd name="connsiteX54" fmla="*/ 2779059 w 3630706"/>
              <a:gd name="connsiteY54" fmla="*/ 2166701 h 2331071"/>
              <a:gd name="connsiteX55" fmla="*/ 2779059 w 3630706"/>
              <a:gd name="connsiteY55" fmla="*/ 2032216 h 2331071"/>
              <a:gd name="connsiteX56" fmla="*/ 2749177 w 3630706"/>
              <a:gd name="connsiteY56" fmla="*/ 1942560 h 2331071"/>
              <a:gd name="connsiteX57" fmla="*/ 2689412 w 3630706"/>
              <a:gd name="connsiteY57" fmla="*/ 1867846 h 2331071"/>
              <a:gd name="connsiteX58" fmla="*/ 2674471 w 3630706"/>
              <a:gd name="connsiteY58" fmla="*/ 1808075 h 2331071"/>
              <a:gd name="connsiteX59" fmla="*/ 2689412 w 3630706"/>
              <a:gd name="connsiteY59" fmla="*/ 1748304 h 2331071"/>
              <a:gd name="connsiteX60" fmla="*/ 2868706 w 3630706"/>
              <a:gd name="connsiteY60" fmla="*/ 1643704 h 2331071"/>
              <a:gd name="connsiteX61" fmla="*/ 2958353 w 3630706"/>
              <a:gd name="connsiteY61" fmla="*/ 1703475 h 2331071"/>
              <a:gd name="connsiteX62" fmla="*/ 3018118 w 3630706"/>
              <a:gd name="connsiteY62" fmla="*/ 1763246 h 2331071"/>
              <a:gd name="connsiteX63" fmla="*/ 3062941 w 3630706"/>
              <a:gd name="connsiteY63" fmla="*/ 1539105 h 2331071"/>
              <a:gd name="connsiteX64" fmla="*/ 3122706 w 3630706"/>
              <a:gd name="connsiteY64" fmla="*/ 1404620 h 2331071"/>
              <a:gd name="connsiteX65" fmla="*/ 3212353 w 3630706"/>
              <a:gd name="connsiteY65" fmla="*/ 1344849 h 2331071"/>
              <a:gd name="connsiteX66" fmla="*/ 3302000 w 3630706"/>
              <a:gd name="connsiteY66" fmla="*/ 1285078 h 2331071"/>
              <a:gd name="connsiteX67" fmla="*/ 3346824 w 3630706"/>
              <a:gd name="connsiteY67" fmla="*/ 1270135 h 2331071"/>
              <a:gd name="connsiteX68" fmla="*/ 3436471 w 3630706"/>
              <a:gd name="connsiteY68" fmla="*/ 1180479 h 2331071"/>
              <a:gd name="connsiteX69" fmla="*/ 3466353 w 3630706"/>
              <a:gd name="connsiteY69" fmla="*/ 1135650 h 2331071"/>
              <a:gd name="connsiteX70" fmla="*/ 3556000 w 3630706"/>
              <a:gd name="connsiteY70" fmla="*/ 1060936 h 2331071"/>
              <a:gd name="connsiteX71" fmla="*/ 3630706 w 3630706"/>
              <a:gd name="connsiteY71" fmla="*/ 971280 h 2331071"/>
              <a:gd name="connsiteX72" fmla="*/ 3615765 w 3630706"/>
              <a:gd name="connsiteY72" fmla="*/ 1001165 h 2331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3630706" h="2331071">
                <a:moveTo>
                  <a:pt x="0" y="283913"/>
                </a:moveTo>
                <a:cubicBezTo>
                  <a:pt x="5740" y="249470"/>
                  <a:pt x="11490" y="186218"/>
                  <a:pt x="29883" y="149428"/>
                </a:cubicBezTo>
                <a:cubicBezTo>
                  <a:pt x="37914" y="133365"/>
                  <a:pt x="51734" y="120662"/>
                  <a:pt x="59765" y="104599"/>
                </a:cubicBezTo>
                <a:cubicBezTo>
                  <a:pt x="66808" y="90511"/>
                  <a:pt x="64867" y="72071"/>
                  <a:pt x="74706" y="59771"/>
                </a:cubicBezTo>
                <a:cubicBezTo>
                  <a:pt x="85923" y="45748"/>
                  <a:pt x="103120" y="37180"/>
                  <a:pt x="119530" y="29886"/>
                </a:cubicBezTo>
                <a:cubicBezTo>
                  <a:pt x="148314" y="17092"/>
                  <a:pt x="209177" y="0"/>
                  <a:pt x="209177" y="0"/>
                </a:cubicBezTo>
                <a:cubicBezTo>
                  <a:pt x="233600" y="8142"/>
                  <a:pt x="283581" y="20437"/>
                  <a:pt x="298824" y="44828"/>
                </a:cubicBezTo>
                <a:cubicBezTo>
                  <a:pt x="313980" y="69080"/>
                  <a:pt x="334900" y="159264"/>
                  <a:pt x="343647" y="194256"/>
                </a:cubicBezTo>
                <a:cubicBezTo>
                  <a:pt x="344803" y="206978"/>
                  <a:pt x="361674" y="423702"/>
                  <a:pt x="373530" y="463226"/>
                </a:cubicBezTo>
                <a:cubicBezTo>
                  <a:pt x="378690" y="480427"/>
                  <a:pt x="395382" y="491991"/>
                  <a:pt x="403412" y="508054"/>
                </a:cubicBezTo>
                <a:cubicBezTo>
                  <a:pt x="410455" y="522142"/>
                  <a:pt x="413373" y="537939"/>
                  <a:pt x="418353" y="552882"/>
                </a:cubicBezTo>
                <a:cubicBezTo>
                  <a:pt x="411582" y="579969"/>
                  <a:pt x="385655" y="690184"/>
                  <a:pt x="373530" y="702310"/>
                </a:cubicBezTo>
                <a:cubicBezTo>
                  <a:pt x="340806" y="735037"/>
                  <a:pt x="338896" y="733040"/>
                  <a:pt x="313765" y="777024"/>
                </a:cubicBezTo>
                <a:cubicBezTo>
                  <a:pt x="302715" y="796365"/>
                  <a:pt x="292657" y="816321"/>
                  <a:pt x="283883" y="836795"/>
                </a:cubicBezTo>
                <a:cubicBezTo>
                  <a:pt x="277679" y="851273"/>
                  <a:pt x="275985" y="867535"/>
                  <a:pt x="268941" y="881623"/>
                </a:cubicBezTo>
                <a:cubicBezTo>
                  <a:pt x="260910" y="897686"/>
                  <a:pt x="249020" y="911508"/>
                  <a:pt x="239059" y="926451"/>
                </a:cubicBezTo>
                <a:cubicBezTo>
                  <a:pt x="308785" y="931432"/>
                  <a:pt x="379106" y="931023"/>
                  <a:pt x="448236" y="941394"/>
                </a:cubicBezTo>
                <a:cubicBezTo>
                  <a:pt x="479387" y="946067"/>
                  <a:pt x="506627" y="967373"/>
                  <a:pt x="537883" y="971280"/>
                </a:cubicBezTo>
                <a:lnTo>
                  <a:pt x="657412" y="986223"/>
                </a:lnTo>
                <a:lnTo>
                  <a:pt x="717177" y="1075879"/>
                </a:lnTo>
                <a:lnTo>
                  <a:pt x="747059" y="1120707"/>
                </a:lnTo>
                <a:cubicBezTo>
                  <a:pt x="752039" y="1135650"/>
                  <a:pt x="760574" y="1149850"/>
                  <a:pt x="762000" y="1165536"/>
                </a:cubicBezTo>
                <a:cubicBezTo>
                  <a:pt x="770579" y="1259915"/>
                  <a:pt x="758357" y="1356520"/>
                  <a:pt x="776941" y="1449448"/>
                </a:cubicBezTo>
                <a:cubicBezTo>
                  <a:pt x="780029" y="1464892"/>
                  <a:pt x="806824" y="1459410"/>
                  <a:pt x="821765" y="1464391"/>
                </a:cubicBezTo>
                <a:cubicBezTo>
                  <a:pt x="941294" y="1459410"/>
                  <a:pt x="1060720" y="1449448"/>
                  <a:pt x="1180353" y="1449448"/>
                </a:cubicBezTo>
                <a:cubicBezTo>
                  <a:pt x="1200888" y="1449448"/>
                  <a:pt x="1221244" y="1456301"/>
                  <a:pt x="1240118" y="1464391"/>
                </a:cubicBezTo>
                <a:cubicBezTo>
                  <a:pt x="1256623" y="1471466"/>
                  <a:pt x="1270000" y="1484315"/>
                  <a:pt x="1284941" y="1494277"/>
                </a:cubicBezTo>
                <a:cubicBezTo>
                  <a:pt x="1294902" y="1509220"/>
                  <a:pt x="1306793" y="1523042"/>
                  <a:pt x="1314824" y="1539105"/>
                </a:cubicBezTo>
                <a:cubicBezTo>
                  <a:pt x="1321867" y="1553193"/>
                  <a:pt x="1328509" y="1568232"/>
                  <a:pt x="1329765" y="1583933"/>
                </a:cubicBezTo>
                <a:cubicBezTo>
                  <a:pt x="1338512" y="1693277"/>
                  <a:pt x="1326674" y="1804473"/>
                  <a:pt x="1344706" y="1912674"/>
                </a:cubicBezTo>
                <a:cubicBezTo>
                  <a:pt x="1347658" y="1930388"/>
                  <a:pt x="1376109" y="1930629"/>
                  <a:pt x="1389530" y="1942560"/>
                </a:cubicBezTo>
                <a:cubicBezTo>
                  <a:pt x="1421116" y="1970639"/>
                  <a:pt x="1449295" y="2002331"/>
                  <a:pt x="1479177" y="2032216"/>
                </a:cubicBezTo>
                <a:lnTo>
                  <a:pt x="1553883" y="2106930"/>
                </a:lnTo>
                <a:cubicBezTo>
                  <a:pt x="1568824" y="2121873"/>
                  <a:pt x="1581125" y="2140036"/>
                  <a:pt x="1598706" y="2151758"/>
                </a:cubicBezTo>
                <a:cubicBezTo>
                  <a:pt x="1672832" y="2201181"/>
                  <a:pt x="1630833" y="2168945"/>
                  <a:pt x="1718236" y="2256358"/>
                </a:cubicBezTo>
                <a:cubicBezTo>
                  <a:pt x="1733177" y="2271301"/>
                  <a:pt x="1743013" y="2294503"/>
                  <a:pt x="1763059" y="2301186"/>
                </a:cubicBezTo>
                <a:lnTo>
                  <a:pt x="1852706" y="2331071"/>
                </a:lnTo>
                <a:cubicBezTo>
                  <a:pt x="1872628" y="2326090"/>
                  <a:pt x="1906830" y="2335874"/>
                  <a:pt x="1912471" y="2316129"/>
                </a:cubicBezTo>
                <a:cubicBezTo>
                  <a:pt x="1921124" y="2285839"/>
                  <a:pt x="1882588" y="2226472"/>
                  <a:pt x="1882588" y="2226472"/>
                </a:cubicBezTo>
                <a:cubicBezTo>
                  <a:pt x="1887569" y="2121873"/>
                  <a:pt x="1888834" y="2017030"/>
                  <a:pt x="1897530" y="1912674"/>
                </a:cubicBezTo>
                <a:cubicBezTo>
                  <a:pt x="1898838" y="1896978"/>
                  <a:pt x="1904822" y="1881615"/>
                  <a:pt x="1912471" y="1867846"/>
                </a:cubicBezTo>
                <a:cubicBezTo>
                  <a:pt x="1942270" y="1814202"/>
                  <a:pt x="1962314" y="1772638"/>
                  <a:pt x="2017059" y="1748304"/>
                </a:cubicBezTo>
                <a:cubicBezTo>
                  <a:pt x="2045843" y="1735510"/>
                  <a:pt x="2106706" y="1718418"/>
                  <a:pt x="2106706" y="1718418"/>
                </a:cubicBezTo>
                <a:cubicBezTo>
                  <a:pt x="2146549" y="1723399"/>
                  <a:pt x="2187498" y="1722795"/>
                  <a:pt x="2226236" y="1733361"/>
                </a:cubicBezTo>
                <a:cubicBezTo>
                  <a:pt x="2243561" y="1738086"/>
                  <a:pt x="2256447" y="1752808"/>
                  <a:pt x="2271059" y="1763246"/>
                </a:cubicBezTo>
                <a:cubicBezTo>
                  <a:pt x="2291323" y="1777722"/>
                  <a:pt x="2312212" y="1791529"/>
                  <a:pt x="2330824" y="1808075"/>
                </a:cubicBezTo>
                <a:cubicBezTo>
                  <a:pt x="2357145" y="1831474"/>
                  <a:pt x="2380628" y="1857884"/>
                  <a:pt x="2405530" y="1882789"/>
                </a:cubicBezTo>
                <a:cubicBezTo>
                  <a:pt x="2420471" y="1897732"/>
                  <a:pt x="2440904" y="1908717"/>
                  <a:pt x="2450353" y="1927617"/>
                </a:cubicBezTo>
                <a:lnTo>
                  <a:pt x="2480236" y="1987388"/>
                </a:lnTo>
                <a:cubicBezTo>
                  <a:pt x="2485216" y="2057121"/>
                  <a:pt x="2487010" y="2127155"/>
                  <a:pt x="2495177" y="2196587"/>
                </a:cubicBezTo>
                <a:cubicBezTo>
                  <a:pt x="2497017" y="2212230"/>
                  <a:pt x="2502469" y="2227646"/>
                  <a:pt x="2510118" y="2241415"/>
                </a:cubicBezTo>
                <a:cubicBezTo>
                  <a:pt x="2527559" y="2272813"/>
                  <a:pt x="2569883" y="2331071"/>
                  <a:pt x="2569883" y="2331071"/>
                </a:cubicBezTo>
                <a:cubicBezTo>
                  <a:pt x="2604746" y="2326090"/>
                  <a:pt x="2644761" y="2335037"/>
                  <a:pt x="2674471" y="2316129"/>
                </a:cubicBezTo>
                <a:cubicBezTo>
                  <a:pt x="2704772" y="2296845"/>
                  <a:pt x="2713641" y="2255897"/>
                  <a:pt x="2734236" y="2226472"/>
                </a:cubicBezTo>
                <a:cubicBezTo>
                  <a:pt x="2748516" y="2206069"/>
                  <a:pt x="2764118" y="2186625"/>
                  <a:pt x="2779059" y="2166701"/>
                </a:cubicBezTo>
                <a:cubicBezTo>
                  <a:pt x="2800976" y="2100942"/>
                  <a:pt x="2801598" y="2122382"/>
                  <a:pt x="2779059" y="2032216"/>
                </a:cubicBezTo>
                <a:cubicBezTo>
                  <a:pt x="2771420" y="2001655"/>
                  <a:pt x="2771451" y="1964836"/>
                  <a:pt x="2749177" y="1942560"/>
                </a:cubicBezTo>
                <a:cubicBezTo>
                  <a:pt x="2706596" y="1899975"/>
                  <a:pt x="2727108" y="1924396"/>
                  <a:pt x="2689412" y="1867846"/>
                </a:cubicBezTo>
                <a:cubicBezTo>
                  <a:pt x="2684432" y="1847922"/>
                  <a:pt x="2674471" y="1828612"/>
                  <a:pt x="2674471" y="1808075"/>
                </a:cubicBezTo>
                <a:cubicBezTo>
                  <a:pt x="2674471" y="1787538"/>
                  <a:pt x="2677636" y="1765129"/>
                  <a:pt x="2689412" y="1748304"/>
                </a:cubicBezTo>
                <a:cubicBezTo>
                  <a:pt x="2762758" y="1643512"/>
                  <a:pt x="2764411" y="1661089"/>
                  <a:pt x="2868706" y="1643704"/>
                </a:cubicBezTo>
                <a:cubicBezTo>
                  <a:pt x="2898588" y="1663628"/>
                  <a:pt x="2946997" y="1669402"/>
                  <a:pt x="2958353" y="1703475"/>
                </a:cubicBezTo>
                <a:cubicBezTo>
                  <a:pt x="2978274" y="1763246"/>
                  <a:pt x="2958351" y="1743323"/>
                  <a:pt x="3018118" y="1763246"/>
                </a:cubicBezTo>
                <a:cubicBezTo>
                  <a:pt x="3087828" y="1658670"/>
                  <a:pt x="3024598" y="1769184"/>
                  <a:pt x="3062941" y="1539105"/>
                </a:cubicBezTo>
                <a:cubicBezTo>
                  <a:pt x="3067555" y="1511417"/>
                  <a:pt x="3092993" y="1430621"/>
                  <a:pt x="3122706" y="1404620"/>
                </a:cubicBezTo>
                <a:cubicBezTo>
                  <a:pt x="3149734" y="1380968"/>
                  <a:pt x="3182471" y="1364773"/>
                  <a:pt x="3212353" y="1344849"/>
                </a:cubicBezTo>
                <a:lnTo>
                  <a:pt x="3302000" y="1285078"/>
                </a:lnTo>
                <a:lnTo>
                  <a:pt x="3346824" y="1270135"/>
                </a:lnTo>
                <a:cubicBezTo>
                  <a:pt x="3376706" y="1240250"/>
                  <a:pt x="3413030" y="1215645"/>
                  <a:pt x="3436471" y="1180479"/>
                </a:cubicBezTo>
                <a:cubicBezTo>
                  <a:pt x="3446432" y="1165536"/>
                  <a:pt x="3453655" y="1148349"/>
                  <a:pt x="3466353" y="1135650"/>
                </a:cubicBezTo>
                <a:cubicBezTo>
                  <a:pt x="3583898" y="1018093"/>
                  <a:pt x="3433597" y="1207836"/>
                  <a:pt x="3556000" y="1060936"/>
                </a:cubicBezTo>
                <a:cubicBezTo>
                  <a:pt x="3660000" y="936122"/>
                  <a:pt x="3499766" y="1102235"/>
                  <a:pt x="3630706" y="971280"/>
                </a:cubicBezTo>
                <a:cubicBezTo>
                  <a:pt x="3613349" y="1040716"/>
                  <a:pt x="3615765" y="1051588"/>
                  <a:pt x="3615765" y="1001165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Forma libre 42"/>
          <p:cNvSpPr/>
          <p:nvPr/>
        </p:nvSpPr>
        <p:spPr>
          <a:xfrm>
            <a:off x="2794000" y="2450614"/>
            <a:ext cx="4123765" cy="2600041"/>
          </a:xfrm>
          <a:custGeom>
            <a:avLst/>
            <a:gdLst>
              <a:gd name="connsiteX0" fmla="*/ 0 w 4123765"/>
              <a:gd name="connsiteY0" fmla="*/ 224141 h 2600041"/>
              <a:gd name="connsiteX1" fmla="*/ 89647 w 4123765"/>
              <a:gd name="connsiteY1" fmla="*/ 373569 h 2600041"/>
              <a:gd name="connsiteX2" fmla="*/ 149412 w 4123765"/>
              <a:gd name="connsiteY2" fmla="*/ 463225 h 2600041"/>
              <a:gd name="connsiteX3" fmla="*/ 194235 w 4123765"/>
              <a:gd name="connsiteY3" fmla="*/ 522996 h 2600041"/>
              <a:gd name="connsiteX4" fmla="*/ 224118 w 4123765"/>
              <a:gd name="connsiteY4" fmla="*/ 582767 h 2600041"/>
              <a:gd name="connsiteX5" fmla="*/ 328706 w 4123765"/>
              <a:gd name="connsiteY5" fmla="*/ 747138 h 2600041"/>
              <a:gd name="connsiteX6" fmla="*/ 373529 w 4123765"/>
              <a:gd name="connsiteY6" fmla="*/ 836795 h 2600041"/>
              <a:gd name="connsiteX7" fmla="*/ 388471 w 4123765"/>
              <a:gd name="connsiteY7" fmla="*/ 881623 h 2600041"/>
              <a:gd name="connsiteX8" fmla="*/ 418353 w 4123765"/>
              <a:gd name="connsiteY8" fmla="*/ 926451 h 2600041"/>
              <a:gd name="connsiteX9" fmla="*/ 433294 w 4123765"/>
              <a:gd name="connsiteY9" fmla="*/ 971279 h 2600041"/>
              <a:gd name="connsiteX10" fmla="*/ 463176 w 4123765"/>
              <a:gd name="connsiteY10" fmla="*/ 1016108 h 2600041"/>
              <a:gd name="connsiteX11" fmla="*/ 508000 w 4123765"/>
              <a:gd name="connsiteY11" fmla="*/ 1105764 h 2600041"/>
              <a:gd name="connsiteX12" fmla="*/ 537882 w 4123765"/>
              <a:gd name="connsiteY12" fmla="*/ 1195421 h 2600041"/>
              <a:gd name="connsiteX13" fmla="*/ 552824 w 4123765"/>
              <a:gd name="connsiteY13" fmla="*/ 1240249 h 2600041"/>
              <a:gd name="connsiteX14" fmla="*/ 597647 w 4123765"/>
              <a:gd name="connsiteY14" fmla="*/ 1389677 h 2600041"/>
              <a:gd name="connsiteX15" fmla="*/ 612588 w 4123765"/>
              <a:gd name="connsiteY15" fmla="*/ 1434505 h 2600041"/>
              <a:gd name="connsiteX16" fmla="*/ 627529 w 4123765"/>
              <a:gd name="connsiteY16" fmla="*/ 1479333 h 2600041"/>
              <a:gd name="connsiteX17" fmla="*/ 657412 w 4123765"/>
              <a:gd name="connsiteY17" fmla="*/ 1524162 h 2600041"/>
              <a:gd name="connsiteX18" fmla="*/ 672353 w 4123765"/>
              <a:gd name="connsiteY18" fmla="*/ 1568990 h 2600041"/>
              <a:gd name="connsiteX19" fmla="*/ 702235 w 4123765"/>
              <a:gd name="connsiteY19" fmla="*/ 1688532 h 2600041"/>
              <a:gd name="connsiteX20" fmla="*/ 747059 w 4123765"/>
              <a:gd name="connsiteY20" fmla="*/ 1852903 h 2600041"/>
              <a:gd name="connsiteX21" fmla="*/ 776941 w 4123765"/>
              <a:gd name="connsiteY21" fmla="*/ 1957502 h 2600041"/>
              <a:gd name="connsiteX22" fmla="*/ 836706 w 4123765"/>
              <a:gd name="connsiteY22" fmla="*/ 2047159 h 2600041"/>
              <a:gd name="connsiteX23" fmla="*/ 896471 w 4123765"/>
              <a:gd name="connsiteY23" fmla="*/ 2136815 h 2600041"/>
              <a:gd name="connsiteX24" fmla="*/ 941294 w 4123765"/>
              <a:gd name="connsiteY24" fmla="*/ 2166701 h 2600041"/>
              <a:gd name="connsiteX25" fmla="*/ 1045882 w 4123765"/>
              <a:gd name="connsiteY25" fmla="*/ 2286243 h 2600041"/>
              <a:gd name="connsiteX26" fmla="*/ 1180353 w 4123765"/>
              <a:gd name="connsiteY26" fmla="*/ 2375899 h 2600041"/>
              <a:gd name="connsiteX27" fmla="*/ 1270000 w 4123765"/>
              <a:gd name="connsiteY27" fmla="*/ 2435670 h 2600041"/>
              <a:gd name="connsiteX28" fmla="*/ 1359647 w 4123765"/>
              <a:gd name="connsiteY28" fmla="*/ 2465556 h 2600041"/>
              <a:gd name="connsiteX29" fmla="*/ 1494118 w 4123765"/>
              <a:gd name="connsiteY29" fmla="*/ 2525327 h 2600041"/>
              <a:gd name="connsiteX30" fmla="*/ 1538941 w 4123765"/>
              <a:gd name="connsiteY30" fmla="*/ 2540270 h 2600041"/>
              <a:gd name="connsiteX31" fmla="*/ 1583765 w 4123765"/>
              <a:gd name="connsiteY31" fmla="*/ 2570155 h 2600041"/>
              <a:gd name="connsiteX32" fmla="*/ 1688353 w 4123765"/>
              <a:gd name="connsiteY32" fmla="*/ 2600041 h 2600041"/>
              <a:gd name="connsiteX33" fmla="*/ 2121647 w 4123765"/>
              <a:gd name="connsiteY33" fmla="*/ 2585098 h 2600041"/>
              <a:gd name="connsiteX34" fmla="*/ 2256118 w 4123765"/>
              <a:gd name="connsiteY34" fmla="*/ 2510384 h 2600041"/>
              <a:gd name="connsiteX35" fmla="*/ 2375647 w 4123765"/>
              <a:gd name="connsiteY35" fmla="*/ 2405785 h 2600041"/>
              <a:gd name="connsiteX36" fmla="*/ 2420471 w 4123765"/>
              <a:gd name="connsiteY36" fmla="*/ 2360957 h 2600041"/>
              <a:gd name="connsiteX37" fmla="*/ 2495176 w 4123765"/>
              <a:gd name="connsiteY37" fmla="*/ 2271300 h 2600041"/>
              <a:gd name="connsiteX38" fmla="*/ 2540000 w 4123765"/>
              <a:gd name="connsiteY38" fmla="*/ 2241415 h 2600041"/>
              <a:gd name="connsiteX39" fmla="*/ 2614706 w 4123765"/>
              <a:gd name="connsiteY39" fmla="*/ 2181643 h 2600041"/>
              <a:gd name="connsiteX40" fmla="*/ 2644588 w 4123765"/>
              <a:gd name="connsiteY40" fmla="*/ 2136815 h 2600041"/>
              <a:gd name="connsiteX41" fmla="*/ 2764118 w 4123765"/>
              <a:gd name="connsiteY41" fmla="*/ 2017273 h 2600041"/>
              <a:gd name="connsiteX42" fmla="*/ 2808941 w 4123765"/>
              <a:gd name="connsiteY42" fmla="*/ 1972445 h 2600041"/>
              <a:gd name="connsiteX43" fmla="*/ 2838824 w 4123765"/>
              <a:gd name="connsiteY43" fmla="*/ 1927616 h 2600041"/>
              <a:gd name="connsiteX44" fmla="*/ 2898588 w 4123765"/>
              <a:gd name="connsiteY44" fmla="*/ 1882788 h 2600041"/>
              <a:gd name="connsiteX45" fmla="*/ 2973294 w 4123765"/>
              <a:gd name="connsiteY45" fmla="*/ 1778189 h 2600041"/>
              <a:gd name="connsiteX46" fmla="*/ 3018118 w 4123765"/>
              <a:gd name="connsiteY46" fmla="*/ 1733360 h 2600041"/>
              <a:gd name="connsiteX47" fmla="*/ 3077882 w 4123765"/>
              <a:gd name="connsiteY47" fmla="*/ 1628761 h 2600041"/>
              <a:gd name="connsiteX48" fmla="*/ 3227294 w 4123765"/>
              <a:gd name="connsiteY48" fmla="*/ 1464391 h 2600041"/>
              <a:gd name="connsiteX49" fmla="*/ 3287059 w 4123765"/>
              <a:gd name="connsiteY49" fmla="*/ 1419562 h 2600041"/>
              <a:gd name="connsiteX50" fmla="*/ 3391647 w 4123765"/>
              <a:gd name="connsiteY50" fmla="*/ 1314963 h 2600041"/>
              <a:gd name="connsiteX51" fmla="*/ 3570941 w 4123765"/>
              <a:gd name="connsiteY51" fmla="*/ 1105764 h 2600041"/>
              <a:gd name="connsiteX52" fmla="*/ 3615765 w 4123765"/>
              <a:gd name="connsiteY52" fmla="*/ 1031050 h 2600041"/>
              <a:gd name="connsiteX53" fmla="*/ 3630706 w 4123765"/>
              <a:gd name="connsiteY53" fmla="*/ 971279 h 2600041"/>
              <a:gd name="connsiteX54" fmla="*/ 3750235 w 4123765"/>
              <a:gd name="connsiteY54" fmla="*/ 747138 h 2600041"/>
              <a:gd name="connsiteX55" fmla="*/ 3824941 w 4123765"/>
              <a:gd name="connsiteY55" fmla="*/ 597710 h 2600041"/>
              <a:gd name="connsiteX56" fmla="*/ 3854824 w 4123765"/>
              <a:gd name="connsiteY56" fmla="*/ 522996 h 2600041"/>
              <a:gd name="connsiteX57" fmla="*/ 3884706 w 4123765"/>
              <a:gd name="connsiteY57" fmla="*/ 478168 h 2600041"/>
              <a:gd name="connsiteX58" fmla="*/ 3974353 w 4123765"/>
              <a:gd name="connsiteY58" fmla="*/ 298855 h 2600041"/>
              <a:gd name="connsiteX59" fmla="*/ 4049059 w 4123765"/>
              <a:gd name="connsiteY59" fmla="*/ 134485 h 2600041"/>
              <a:gd name="connsiteX60" fmla="*/ 4078941 w 4123765"/>
              <a:gd name="connsiteY60" fmla="*/ 89656 h 2600041"/>
              <a:gd name="connsiteX61" fmla="*/ 4123765 w 4123765"/>
              <a:gd name="connsiteY61" fmla="*/ 0 h 2600041"/>
              <a:gd name="connsiteX62" fmla="*/ 4123765 w 4123765"/>
              <a:gd name="connsiteY62" fmla="*/ 14942 h 260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123765" h="2600041">
                <a:moveTo>
                  <a:pt x="0" y="224141"/>
                </a:moveTo>
                <a:cubicBezTo>
                  <a:pt x="29882" y="273950"/>
                  <a:pt x="57429" y="325238"/>
                  <a:pt x="89647" y="373569"/>
                </a:cubicBezTo>
                <a:cubicBezTo>
                  <a:pt x="109569" y="403454"/>
                  <a:pt x="127864" y="434490"/>
                  <a:pt x="149412" y="463225"/>
                </a:cubicBezTo>
                <a:cubicBezTo>
                  <a:pt x="164353" y="483149"/>
                  <a:pt x="181037" y="501877"/>
                  <a:pt x="194235" y="522996"/>
                </a:cubicBezTo>
                <a:cubicBezTo>
                  <a:pt x="206040" y="541886"/>
                  <a:pt x="213067" y="563426"/>
                  <a:pt x="224118" y="582767"/>
                </a:cubicBezTo>
                <a:cubicBezTo>
                  <a:pt x="255197" y="637161"/>
                  <a:pt x="309542" y="689641"/>
                  <a:pt x="328706" y="747138"/>
                </a:cubicBezTo>
                <a:cubicBezTo>
                  <a:pt x="366258" y="859808"/>
                  <a:pt x="315604" y="720934"/>
                  <a:pt x="373529" y="836795"/>
                </a:cubicBezTo>
                <a:cubicBezTo>
                  <a:pt x="380572" y="850883"/>
                  <a:pt x="381427" y="867535"/>
                  <a:pt x="388471" y="881623"/>
                </a:cubicBezTo>
                <a:cubicBezTo>
                  <a:pt x="396502" y="897686"/>
                  <a:pt x="410323" y="910388"/>
                  <a:pt x="418353" y="926451"/>
                </a:cubicBezTo>
                <a:cubicBezTo>
                  <a:pt x="425396" y="940539"/>
                  <a:pt x="426251" y="957191"/>
                  <a:pt x="433294" y="971279"/>
                </a:cubicBezTo>
                <a:cubicBezTo>
                  <a:pt x="441325" y="987342"/>
                  <a:pt x="455145" y="1000045"/>
                  <a:pt x="463176" y="1016108"/>
                </a:cubicBezTo>
                <a:cubicBezTo>
                  <a:pt x="525032" y="1139833"/>
                  <a:pt x="422367" y="977300"/>
                  <a:pt x="508000" y="1105764"/>
                </a:cubicBezTo>
                <a:lnTo>
                  <a:pt x="537882" y="1195421"/>
                </a:lnTo>
                <a:cubicBezTo>
                  <a:pt x="542862" y="1210364"/>
                  <a:pt x="549004" y="1224968"/>
                  <a:pt x="552824" y="1240249"/>
                </a:cubicBezTo>
                <a:cubicBezTo>
                  <a:pt x="575404" y="1330580"/>
                  <a:pt x="561272" y="1280539"/>
                  <a:pt x="597647" y="1389677"/>
                </a:cubicBezTo>
                <a:lnTo>
                  <a:pt x="612588" y="1434505"/>
                </a:lnTo>
                <a:cubicBezTo>
                  <a:pt x="617568" y="1449448"/>
                  <a:pt x="618793" y="1466227"/>
                  <a:pt x="627529" y="1479333"/>
                </a:cubicBezTo>
                <a:lnTo>
                  <a:pt x="657412" y="1524162"/>
                </a:lnTo>
                <a:cubicBezTo>
                  <a:pt x="662392" y="1539105"/>
                  <a:pt x="668209" y="1553794"/>
                  <a:pt x="672353" y="1568990"/>
                </a:cubicBezTo>
                <a:cubicBezTo>
                  <a:pt x="683159" y="1608616"/>
                  <a:pt x="689248" y="1649566"/>
                  <a:pt x="702235" y="1688532"/>
                </a:cubicBezTo>
                <a:cubicBezTo>
                  <a:pt x="730163" y="1772325"/>
                  <a:pt x="713357" y="1718083"/>
                  <a:pt x="747059" y="1852903"/>
                </a:cubicBezTo>
                <a:cubicBezTo>
                  <a:pt x="750576" y="1866971"/>
                  <a:pt x="767198" y="1939962"/>
                  <a:pt x="776941" y="1957502"/>
                </a:cubicBezTo>
                <a:cubicBezTo>
                  <a:pt x="794382" y="1988900"/>
                  <a:pt x="816784" y="2017273"/>
                  <a:pt x="836706" y="2047159"/>
                </a:cubicBezTo>
                <a:lnTo>
                  <a:pt x="896471" y="2136815"/>
                </a:lnTo>
                <a:lnTo>
                  <a:pt x="941294" y="2166701"/>
                </a:lnTo>
                <a:cubicBezTo>
                  <a:pt x="972883" y="2214090"/>
                  <a:pt x="993440" y="2251278"/>
                  <a:pt x="1045882" y="2286243"/>
                </a:cubicBezTo>
                <a:lnTo>
                  <a:pt x="1180353" y="2375899"/>
                </a:lnTo>
                <a:lnTo>
                  <a:pt x="1270000" y="2435670"/>
                </a:lnTo>
                <a:cubicBezTo>
                  <a:pt x="1299882" y="2445632"/>
                  <a:pt x="1333439" y="2448082"/>
                  <a:pt x="1359647" y="2465556"/>
                </a:cubicBezTo>
                <a:cubicBezTo>
                  <a:pt x="1430680" y="2512916"/>
                  <a:pt x="1387433" y="2489762"/>
                  <a:pt x="1494118" y="2525327"/>
                </a:cubicBezTo>
                <a:cubicBezTo>
                  <a:pt x="1509059" y="2530308"/>
                  <a:pt x="1525837" y="2531533"/>
                  <a:pt x="1538941" y="2540270"/>
                </a:cubicBezTo>
                <a:cubicBezTo>
                  <a:pt x="1553882" y="2550232"/>
                  <a:pt x="1567703" y="2562123"/>
                  <a:pt x="1583765" y="2570155"/>
                </a:cubicBezTo>
                <a:cubicBezTo>
                  <a:pt x="1605202" y="2580874"/>
                  <a:pt x="1669201" y="2595253"/>
                  <a:pt x="1688353" y="2600041"/>
                </a:cubicBezTo>
                <a:cubicBezTo>
                  <a:pt x="1832784" y="2595060"/>
                  <a:pt x="1977411" y="2594114"/>
                  <a:pt x="2121647" y="2585098"/>
                </a:cubicBezTo>
                <a:cubicBezTo>
                  <a:pt x="2165176" y="2582377"/>
                  <a:pt x="2234017" y="2525119"/>
                  <a:pt x="2256118" y="2510384"/>
                </a:cubicBezTo>
                <a:cubicBezTo>
                  <a:pt x="2330245" y="2460961"/>
                  <a:pt x="2288241" y="2493200"/>
                  <a:pt x="2375647" y="2405785"/>
                </a:cubicBezTo>
                <a:cubicBezTo>
                  <a:pt x="2390588" y="2390842"/>
                  <a:pt x="2408751" y="2378540"/>
                  <a:pt x="2420471" y="2360957"/>
                </a:cubicBezTo>
                <a:cubicBezTo>
                  <a:pt x="2449852" y="2316880"/>
                  <a:pt x="2452035" y="2307254"/>
                  <a:pt x="2495176" y="2271300"/>
                </a:cubicBezTo>
                <a:cubicBezTo>
                  <a:pt x="2508971" y="2259803"/>
                  <a:pt x="2525059" y="2251377"/>
                  <a:pt x="2540000" y="2241415"/>
                </a:cubicBezTo>
                <a:cubicBezTo>
                  <a:pt x="2625638" y="2112940"/>
                  <a:pt x="2511608" y="2264130"/>
                  <a:pt x="2614706" y="2181643"/>
                </a:cubicBezTo>
                <a:cubicBezTo>
                  <a:pt x="2628728" y="2170424"/>
                  <a:pt x="2632658" y="2150238"/>
                  <a:pt x="2644588" y="2136815"/>
                </a:cubicBezTo>
                <a:cubicBezTo>
                  <a:pt x="2644592" y="2136810"/>
                  <a:pt x="2737555" y="2043839"/>
                  <a:pt x="2764118" y="2017273"/>
                </a:cubicBezTo>
                <a:cubicBezTo>
                  <a:pt x="2779059" y="2002330"/>
                  <a:pt x="2797220" y="1990028"/>
                  <a:pt x="2808941" y="1972445"/>
                </a:cubicBezTo>
                <a:cubicBezTo>
                  <a:pt x="2818902" y="1957502"/>
                  <a:pt x="2826126" y="1940315"/>
                  <a:pt x="2838824" y="1927616"/>
                </a:cubicBezTo>
                <a:cubicBezTo>
                  <a:pt x="2856432" y="1910006"/>
                  <a:pt x="2880980" y="1900398"/>
                  <a:pt x="2898588" y="1882788"/>
                </a:cubicBezTo>
                <a:cubicBezTo>
                  <a:pt x="2952419" y="1828951"/>
                  <a:pt x="2930873" y="1829100"/>
                  <a:pt x="2973294" y="1778189"/>
                </a:cubicBezTo>
                <a:cubicBezTo>
                  <a:pt x="2986821" y="1761955"/>
                  <a:pt x="3003177" y="1748303"/>
                  <a:pt x="3018118" y="1733360"/>
                </a:cubicBezTo>
                <a:cubicBezTo>
                  <a:pt x="3042363" y="1660616"/>
                  <a:pt x="3021349" y="1707916"/>
                  <a:pt x="3077882" y="1628761"/>
                </a:cubicBezTo>
                <a:cubicBezTo>
                  <a:pt x="3132215" y="1552686"/>
                  <a:pt x="3116420" y="1547556"/>
                  <a:pt x="3227294" y="1464391"/>
                </a:cubicBezTo>
                <a:cubicBezTo>
                  <a:pt x="3247216" y="1449448"/>
                  <a:pt x="3268633" y="1436315"/>
                  <a:pt x="3287059" y="1419562"/>
                </a:cubicBezTo>
                <a:cubicBezTo>
                  <a:pt x="3323541" y="1386393"/>
                  <a:pt x="3360427" y="1353125"/>
                  <a:pt x="3391647" y="1314963"/>
                </a:cubicBezTo>
                <a:cubicBezTo>
                  <a:pt x="3539498" y="1134238"/>
                  <a:pt x="3476066" y="1200652"/>
                  <a:pt x="3570941" y="1105764"/>
                </a:cubicBezTo>
                <a:cubicBezTo>
                  <a:pt x="3636197" y="909973"/>
                  <a:pt x="3533727" y="1195143"/>
                  <a:pt x="3615765" y="1031050"/>
                </a:cubicBezTo>
                <a:cubicBezTo>
                  <a:pt x="3624949" y="1012681"/>
                  <a:pt x="3622366" y="990046"/>
                  <a:pt x="3630706" y="971279"/>
                </a:cubicBezTo>
                <a:cubicBezTo>
                  <a:pt x="3700344" y="814577"/>
                  <a:pt x="3669894" y="988189"/>
                  <a:pt x="3750235" y="747138"/>
                </a:cubicBezTo>
                <a:cubicBezTo>
                  <a:pt x="3784499" y="644333"/>
                  <a:pt x="3740469" y="766671"/>
                  <a:pt x="3824941" y="597710"/>
                </a:cubicBezTo>
                <a:cubicBezTo>
                  <a:pt x="3836936" y="573718"/>
                  <a:pt x="3842829" y="546988"/>
                  <a:pt x="3854824" y="522996"/>
                </a:cubicBezTo>
                <a:cubicBezTo>
                  <a:pt x="3862855" y="506933"/>
                  <a:pt x="3876256" y="494014"/>
                  <a:pt x="3884706" y="478168"/>
                </a:cubicBezTo>
                <a:cubicBezTo>
                  <a:pt x="3916150" y="419204"/>
                  <a:pt x="3939975" y="356158"/>
                  <a:pt x="3974353" y="298855"/>
                </a:cubicBezTo>
                <a:cubicBezTo>
                  <a:pt x="4081687" y="119943"/>
                  <a:pt x="3959767" y="335414"/>
                  <a:pt x="4049059" y="134485"/>
                </a:cubicBezTo>
                <a:cubicBezTo>
                  <a:pt x="4056352" y="118074"/>
                  <a:pt x="4070910" y="105719"/>
                  <a:pt x="4078941" y="89656"/>
                </a:cubicBezTo>
                <a:cubicBezTo>
                  <a:pt x="4103245" y="41043"/>
                  <a:pt x="4080945" y="42824"/>
                  <a:pt x="4123765" y="0"/>
                </a:cubicBezTo>
                <a:lnTo>
                  <a:pt x="4123765" y="14942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004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25515" y="60312"/>
            <a:ext cx="1373505" cy="296662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103505">
              <a:lnSpc>
                <a:spcPts val="1030"/>
              </a:lnSpc>
              <a:spcBef>
                <a:spcPts val="235"/>
              </a:spcBef>
            </a:pP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APPLIED MACHINE  LEARNING IN</a:t>
            </a:r>
            <a:r>
              <a:rPr sz="950" spc="-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PYTHON</a:t>
            </a:r>
            <a:endParaRPr sz="950">
              <a:latin typeface="Georgia"/>
              <a:cs typeface="Georg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19" y="37457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19" y="224739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07553" y="709507"/>
            <a:ext cx="5730240" cy="5520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spc="-5" dirty="0"/>
              <a:t>Overfitting in</a:t>
            </a:r>
            <a:r>
              <a:rPr sz="3500" spc="-20" dirty="0"/>
              <a:t> </a:t>
            </a:r>
            <a:r>
              <a:rPr sz="3500" spc="-5" dirty="0"/>
              <a:t>classification</a:t>
            </a:r>
            <a:endParaRPr sz="3500"/>
          </a:p>
        </p:txBody>
      </p:sp>
      <p:sp>
        <p:nvSpPr>
          <p:cNvPr id="7" name="object 7"/>
          <p:cNvSpPr/>
          <p:nvPr/>
        </p:nvSpPr>
        <p:spPr>
          <a:xfrm>
            <a:off x="2531366" y="6194894"/>
            <a:ext cx="3605771" cy="1519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74798" y="6243794"/>
            <a:ext cx="3507104" cy="0"/>
          </a:xfrm>
          <a:custGeom>
            <a:avLst/>
            <a:gdLst/>
            <a:ahLst/>
            <a:cxnLst/>
            <a:rect l="l" t="t" r="r" b="b"/>
            <a:pathLst>
              <a:path w="3507104">
                <a:moveTo>
                  <a:pt x="0" y="0"/>
                </a:moveTo>
                <a:lnTo>
                  <a:pt x="3506685" y="0"/>
                </a:lnTo>
              </a:path>
            </a:pathLst>
          </a:custGeom>
          <a:ln w="25908">
            <a:solidFill>
              <a:srgbClr val="DEDE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19174" y="2062189"/>
            <a:ext cx="111251" cy="42575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74798" y="2111100"/>
            <a:ext cx="0" cy="4123686"/>
          </a:xfrm>
          <a:custGeom>
            <a:avLst/>
            <a:gdLst/>
            <a:ahLst/>
            <a:cxnLst/>
            <a:rect l="l" t="t" r="r" b="b"/>
            <a:pathLst>
              <a:path h="3020060">
                <a:moveTo>
                  <a:pt x="0" y="3019882"/>
                </a:moveTo>
                <a:lnTo>
                  <a:pt x="0" y="0"/>
                </a:lnTo>
              </a:path>
            </a:pathLst>
          </a:custGeom>
          <a:ln w="25908">
            <a:solidFill>
              <a:srgbClr val="DEDE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38627" y="2767622"/>
            <a:ext cx="210312" cy="2996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81300" y="2794674"/>
            <a:ext cx="124968" cy="183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35223" y="3219199"/>
            <a:ext cx="210312" cy="29755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77895" y="3246231"/>
            <a:ext cx="124968" cy="1810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58083" y="4301257"/>
            <a:ext cx="210312" cy="2996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00755" y="4328312"/>
            <a:ext cx="124968" cy="183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74008" y="3587521"/>
            <a:ext cx="210312" cy="29755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16679" y="3614556"/>
            <a:ext cx="124968" cy="1810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485132" y="2053867"/>
            <a:ext cx="210312" cy="2996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27803" y="2080920"/>
            <a:ext cx="124968" cy="183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74591" y="4698731"/>
            <a:ext cx="210312" cy="29755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17264" y="4725765"/>
            <a:ext cx="124968" cy="1810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57802" y="5268885"/>
            <a:ext cx="208787" cy="29965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05044" y="5302181"/>
            <a:ext cx="114300" cy="170809"/>
          </a:xfrm>
          <a:custGeom>
            <a:avLst/>
            <a:gdLst/>
            <a:ahLst/>
            <a:cxnLst/>
            <a:rect l="l" t="t" r="r" b="b"/>
            <a:pathLst>
              <a:path w="114300" h="125095">
                <a:moveTo>
                  <a:pt x="57150" y="0"/>
                </a:moveTo>
                <a:lnTo>
                  <a:pt x="34906" y="4910"/>
                </a:lnTo>
                <a:lnTo>
                  <a:pt x="16740" y="18302"/>
                </a:lnTo>
                <a:lnTo>
                  <a:pt x="4491" y="38163"/>
                </a:lnTo>
                <a:lnTo>
                  <a:pt x="0" y="62484"/>
                </a:lnTo>
                <a:lnTo>
                  <a:pt x="4491" y="86804"/>
                </a:lnTo>
                <a:lnTo>
                  <a:pt x="16740" y="106665"/>
                </a:lnTo>
                <a:lnTo>
                  <a:pt x="34906" y="120057"/>
                </a:lnTo>
                <a:lnTo>
                  <a:pt x="57150" y="124968"/>
                </a:lnTo>
                <a:lnTo>
                  <a:pt x="79393" y="120057"/>
                </a:lnTo>
                <a:lnTo>
                  <a:pt x="97559" y="106665"/>
                </a:lnTo>
                <a:lnTo>
                  <a:pt x="109808" y="86804"/>
                </a:lnTo>
                <a:lnTo>
                  <a:pt x="114300" y="62484"/>
                </a:lnTo>
                <a:lnTo>
                  <a:pt x="109808" y="38163"/>
                </a:lnTo>
                <a:lnTo>
                  <a:pt x="97559" y="18302"/>
                </a:lnTo>
                <a:lnTo>
                  <a:pt x="79393" y="4910"/>
                </a:lnTo>
                <a:lnTo>
                  <a:pt x="5715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305044" y="5302181"/>
            <a:ext cx="114300" cy="170809"/>
          </a:xfrm>
          <a:custGeom>
            <a:avLst/>
            <a:gdLst/>
            <a:ahLst/>
            <a:cxnLst/>
            <a:rect l="l" t="t" r="r" b="b"/>
            <a:pathLst>
              <a:path w="114300" h="125095">
                <a:moveTo>
                  <a:pt x="0" y="62484"/>
                </a:moveTo>
                <a:lnTo>
                  <a:pt x="4491" y="38163"/>
                </a:lnTo>
                <a:lnTo>
                  <a:pt x="16740" y="18302"/>
                </a:lnTo>
                <a:lnTo>
                  <a:pt x="34906" y="4910"/>
                </a:lnTo>
                <a:lnTo>
                  <a:pt x="57150" y="0"/>
                </a:lnTo>
                <a:lnTo>
                  <a:pt x="79393" y="4910"/>
                </a:lnTo>
                <a:lnTo>
                  <a:pt x="97559" y="18302"/>
                </a:lnTo>
                <a:lnTo>
                  <a:pt x="109808" y="38163"/>
                </a:lnTo>
                <a:lnTo>
                  <a:pt x="114300" y="62484"/>
                </a:lnTo>
                <a:lnTo>
                  <a:pt x="109808" y="86804"/>
                </a:lnTo>
                <a:lnTo>
                  <a:pt x="97559" y="106665"/>
                </a:lnTo>
                <a:lnTo>
                  <a:pt x="79393" y="120057"/>
                </a:lnTo>
                <a:lnTo>
                  <a:pt x="57150" y="124968"/>
                </a:lnTo>
                <a:lnTo>
                  <a:pt x="34906" y="120057"/>
                </a:lnTo>
                <a:lnTo>
                  <a:pt x="16740" y="106665"/>
                </a:lnTo>
                <a:lnTo>
                  <a:pt x="4491" y="86804"/>
                </a:lnTo>
                <a:lnTo>
                  <a:pt x="0" y="62484"/>
                </a:lnTo>
                <a:close/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710684" y="5770387"/>
            <a:ext cx="210312" cy="29965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753355" y="5797440"/>
            <a:ext cx="124968" cy="1831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128261" y="3473052"/>
            <a:ext cx="208775" cy="29965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170932" y="3500105"/>
            <a:ext cx="123444" cy="18312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610100" y="5012931"/>
            <a:ext cx="210312" cy="29965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52771" y="5039986"/>
            <a:ext cx="124968" cy="1831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01867" y="4611333"/>
            <a:ext cx="210312" cy="29755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44540" y="4638367"/>
            <a:ext cx="124968" cy="18104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801867" y="3637463"/>
            <a:ext cx="210312" cy="29755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844540" y="3664497"/>
            <a:ext cx="124968" cy="18104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323844" y="4908886"/>
            <a:ext cx="210312" cy="2996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366515" y="4935940"/>
            <a:ext cx="124968" cy="183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280915" y="2736408"/>
            <a:ext cx="210312" cy="2996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323588" y="2763461"/>
            <a:ext cx="124968" cy="183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171188" y="4288773"/>
            <a:ext cx="210312" cy="29757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213859" y="4315825"/>
            <a:ext cx="124968" cy="1810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902966" y="2143346"/>
            <a:ext cx="208775" cy="29757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945635" y="2170398"/>
            <a:ext cx="123444" cy="18104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505202" y="4630061"/>
            <a:ext cx="208775" cy="29755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547871" y="4657094"/>
            <a:ext cx="123444" cy="18104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466844" y="3304498"/>
            <a:ext cx="210312" cy="29757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509515" y="3331549"/>
            <a:ext cx="124968" cy="1810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859781" y="2326484"/>
            <a:ext cx="208775" cy="29755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902452" y="2353519"/>
            <a:ext cx="123444" cy="18104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158742" y="5366689"/>
            <a:ext cx="208787" cy="29965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205984" y="5399982"/>
            <a:ext cx="114300" cy="170809"/>
          </a:xfrm>
          <a:custGeom>
            <a:avLst/>
            <a:gdLst/>
            <a:ahLst/>
            <a:cxnLst/>
            <a:rect l="l" t="t" r="r" b="b"/>
            <a:pathLst>
              <a:path w="114300" h="125095">
                <a:moveTo>
                  <a:pt x="57150" y="0"/>
                </a:moveTo>
                <a:lnTo>
                  <a:pt x="34906" y="4910"/>
                </a:lnTo>
                <a:lnTo>
                  <a:pt x="16740" y="18302"/>
                </a:lnTo>
                <a:lnTo>
                  <a:pt x="4491" y="38163"/>
                </a:lnTo>
                <a:lnTo>
                  <a:pt x="0" y="62484"/>
                </a:lnTo>
                <a:lnTo>
                  <a:pt x="4491" y="86804"/>
                </a:lnTo>
                <a:lnTo>
                  <a:pt x="16740" y="106665"/>
                </a:lnTo>
                <a:lnTo>
                  <a:pt x="34906" y="120057"/>
                </a:lnTo>
                <a:lnTo>
                  <a:pt x="57150" y="124968"/>
                </a:lnTo>
                <a:lnTo>
                  <a:pt x="79393" y="120057"/>
                </a:lnTo>
                <a:lnTo>
                  <a:pt x="97559" y="106665"/>
                </a:lnTo>
                <a:lnTo>
                  <a:pt x="109808" y="86804"/>
                </a:lnTo>
                <a:lnTo>
                  <a:pt x="114300" y="62484"/>
                </a:lnTo>
                <a:lnTo>
                  <a:pt x="109808" y="38163"/>
                </a:lnTo>
                <a:lnTo>
                  <a:pt x="97559" y="18302"/>
                </a:lnTo>
                <a:lnTo>
                  <a:pt x="79393" y="4910"/>
                </a:lnTo>
                <a:lnTo>
                  <a:pt x="5715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205984" y="5399982"/>
            <a:ext cx="114300" cy="170809"/>
          </a:xfrm>
          <a:custGeom>
            <a:avLst/>
            <a:gdLst/>
            <a:ahLst/>
            <a:cxnLst/>
            <a:rect l="l" t="t" r="r" b="b"/>
            <a:pathLst>
              <a:path w="114300" h="125095">
                <a:moveTo>
                  <a:pt x="0" y="62484"/>
                </a:moveTo>
                <a:lnTo>
                  <a:pt x="4491" y="38163"/>
                </a:lnTo>
                <a:lnTo>
                  <a:pt x="16740" y="18302"/>
                </a:lnTo>
                <a:lnTo>
                  <a:pt x="34906" y="4910"/>
                </a:lnTo>
                <a:lnTo>
                  <a:pt x="57150" y="0"/>
                </a:lnTo>
                <a:lnTo>
                  <a:pt x="79393" y="4910"/>
                </a:lnTo>
                <a:lnTo>
                  <a:pt x="97559" y="18302"/>
                </a:lnTo>
                <a:lnTo>
                  <a:pt x="109808" y="38163"/>
                </a:lnTo>
                <a:lnTo>
                  <a:pt x="114300" y="62484"/>
                </a:lnTo>
                <a:lnTo>
                  <a:pt x="109808" y="86804"/>
                </a:lnTo>
                <a:lnTo>
                  <a:pt x="97559" y="106665"/>
                </a:lnTo>
                <a:lnTo>
                  <a:pt x="79393" y="120057"/>
                </a:lnTo>
                <a:lnTo>
                  <a:pt x="57150" y="124968"/>
                </a:lnTo>
                <a:lnTo>
                  <a:pt x="34906" y="120057"/>
                </a:lnTo>
                <a:lnTo>
                  <a:pt x="16740" y="106665"/>
                </a:lnTo>
                <a:lnTo>
                  <a:pt x="4491" y="86804"/>
                </a:lnTo>
                <a:lnTo>
                  <a:pt x="0" y="62484"/>
                </a:lnTo>
                <a:close/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311142" y="5574781"/>
            <a:ext cx="208775" cy="29965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358384" y="5608074"/>
            <a:ext cx="114300" cy="170809"/>
          </a:xfrm>
          <a:custGeom>
            <a:avLst/>
            <a:gdLst/>
            <a:ahLst/>
            <a:cxnLst/>
            <a:rect l="l" t="t" r="r" b="b"/>
            <a:pathLst>
              <a:path w="114300" h="125095">
                <a:moveTo>
                  <a:pt x="57150" y="0"/>
                </a:moveTo>
                <a:lnTo>
                  <a:pt x="34906" y="4910"/>
                </a:lnTo>
                <a:lnTo>
                  <a:pt x="16740" y="18302"/>
                </a:lnTo>
                <a:lnTo>
                  <a:pt x="4491" y="38163"/>
                </a:lnTo>
                <a:lnTo>
                  <a:pt x="0" y="62484"/>
                </a:lnTo>
                <a:lnTo>
                  <a:pt x="4491" y="86804"/>
                </a:lnTo>
                <a:lnTo>
                  <a:pt x="16740" y="106665"/>
                </a:lnTo>
                <a:lnTo>
                  <a:pt x="34906" y="120057"/>
                </a:lnTo>
                <a:lnTo>
                  <a:pt x="57150" y="124968"/>
                </a:lnTo>
                <a:lnTo>
                  <a:pt x="79393" y="120057"/>
                </a:lnTo>
                <a:lnTo>
                  <a:pt x="97559" y="106665"/>
                </a:lnTo>
                <a:lnTo>
                  <a:pt x="109808" y="86804"/>
                </a:lnTo>
                <a:lnTo>
                  <a:pt x="114300" y="62484"/>
                </a:lnTo>
                <a:lnTo>
                  <a:pt x="109808" y="38163"/>
                </a:lnTo>
                <a:lnTo>
                  <a:pt x="97559" y="18302"/>
                </a:lnTo>
                <a:lnTo>
                  <a:pt x="79393" y="4910"/>
                </a:lnTo>
                <a:lnTo>
                  <a:pt x="5715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358384" y="5608074"/>
            <a:ext cx="114300" cy="170809"/>
          </a:xfrm>
          <a:custGeom>
            <a:avLst/>
            <a:gdLst/>
            <a:ahLst/>
            <a:cxnLst/>
            <a:rect l="l" t="t" r="r" b="b"/>
            <a:pathLst>
              <a:path w="114300" h="125095">
                <a:moveTo>
                  <a:pt x="0" y="62484"/>
                </a:moveTo>
                <a:lnTo>
                  <a:pt x="4491" y="38163"/>
                </a:lnTo>
                <a:lnTo>
                  <a:pt x="16740" y="18302"/>
                </a:lnTo>
                <a:lnTo>
                  <a:pt x="34906" y="4910"/>
                </a:lnTo>
                <a:lnTo>
                  <a:pt x="57150" y="0"/>
                </a:lnTo>
                <a:lnTo>
                  <a:pt x="79393" y="4910"/>
                </a:lnTo>
                <a:lnTo>
                  <a:pt x="97559" y="18302"/>
                </a:lnTo>
                <a:lnTo>
                  <a:pt x="109808" y="38163"/>
                </a:lnTo>
                <a:lnTo>
                  <a:pt x="114300" y="62484"/>
                </a:lnTo>
                <a:lnTo>
                  <a:pt x="109808" y="86804"/>
                </a:lnTo>
                <a:lnTo>
                  <a:pt x="97559" y="106665"/>
                </a:lnTo>
                <a:lnTo>
                  <a:pt x="79393" y="120057"/>
                </a:lnTo>
                <a:lnTo>
                  <a:pt x="57150" y="124968"/>
                </a:lnTo>
                <a:lnTo>
                  <a:pt x="34906" y="120057"/>
                </a:lnTo>
                <a:lnTo>
                  <a:pt x="16740" y="106665"/>
                </a:lnTo>
                <a:lnTo>
                  <a:pt x="4491" y="86804"/>
                </a:lnTo>
                <a:lnTo>
                  <a:pt x="0" y="62484"/>
                </a:lnTo>
                <a:close/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199890" y="2145428"/>
            <a:ext cx="208787" cy="29965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242559" y="2172479"/>
            <a:ext cx="123444" cy="18312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132834" y="4242992"/>
            <a:ext cx="208775" cy="29965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175503" y="4270046"/>
            <a:ext cx="123444" cy="18312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552188" y="4488540"/>
            <a:ext cx="210312" cy="29965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594859" y="4515593"/>
            <a:ext cx="124968" cy="18312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017264" y="5256399"/>
            <a:ext cx="210312" cy="2996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059935" y="5283452"/>
            <a:ext cx="124968" cy="18312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343655" y="2440917"/>
            <a:ext cx="210312" cy="29757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386328" y="2467970"/>
            <a:ext cx="124968" cy="18104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003291" y="2694788"/>
            <a:ext cx="210312" cy="29965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045964" y="2721843"/>
            <a:ext cx="124968" cy="1831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155691" y="2902880"/>
            <a:ext cx="210312" cy="2996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198364" y="2929934"/>
            <a:ext cx="124968" cy="1831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4058158" y="6421995"/>
            <a:ext cx="88265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Feature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745083" y="3576055"/>
            <a:ext cx="266847" cy="1205198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sz="1800" dirty="0">
                <a:latin typeface="Times New Roman"/>
                <a:cs typeface="Times New Roman"/>
              </a:rPr>
              <a:t>Feature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2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4171188" y="2341033"/>
            <a:ext cx="210312" cy="29965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213859" y="2368085"/>
            <a:ext cx="124968" cy="1831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747259" y="4018253"/>
            <a:ext cx="210312" cy="29965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789932" y="4045305"/>
            <a:ext cx="124968" cy="183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721354" y="3610392"/>
            <a:ext cx="208775" cy="29965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764023" y="3637446"/>
            <a:ext cx="123444" cy="18312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437634" y="4659176"/>
            <a:ext cx="208787" cy="2996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480303" y="4686229"/>
            <a:ext cx="123444" cy="18312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017264" y="5660098"/>
            <a:ext cx="210312" cy="2996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059935" y="5687150"/>
            <a:ext cx="124968" cy="18312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293108" y="4886014"/>
            <a:ext cx="210312" cy="29755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335779" y="4913050"/>
            <a:ext cx="124968" cy="18103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557017" y="5547746"/>
            <a:ext cx="208787" cy="29755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599688" y="5574781"/>
            <a:ext cx="123444" cy="18103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668011" y="2753054"/>
            <a:ext cx="210312" cy="29757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710684" y="2780107"/>
            <a:ext cx="124968" cy="18104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003291" y="5529017"/>
            <a:ext cx="210312" cy="29755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045964" y="5556052"/>
            <a:ext cx="124968" cy="1810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831079" y="4342894"/>
            <a:ext cx="210312" cy="29755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873752" y="4369928"/>
            <a:ext cx="124968" cy="18104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390644" y="5418712"/>
            <a:ext cx="210312" cy="29965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433315" y="5445764"/>
            <a:ext cx="124968" cy="18312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863084" y="3065193"/>
            <a:ext cx="210312" cy="29757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905755" y="3092245"/>
            <a:ext cx="124968" cy="18104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110230" y="3258718"/>
            <a:ext cx="208787" cy="29965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152900" y="3285770"/>
            <a:ext cx="123444" cy="18312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880103" y="4141028"/>
            <a:ext cx="208775" cy="29965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922776" y="4168081"/>
            <a:ext cx="123444" cy="18312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101" name="Conector recto 100"/>
          <p:cNvCxnSpPr/>
          <p:nvPr/>
        </p:nvCxnSpPr>
        <p:spPr>
          <a:xfrm flipH="1">
            <a:off x="3733800" y="1911350"/>
            <a:ext cx="1447800" cy="4114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cto 102"/>
          <p:cNvCxnSpPr/>
          <p:nvPr/>
        </p:nvCxnSpPr>
        <p:spPr>
          <a:xfrm>
            <a:off x="4495800" y="1758950"/>
            <a:ext cx="0" cy="4191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Forma libre 103"/>
          <p:cNvSpPr/>
          <p:nvPr/>
        </p:nvSpPr>
        <p:spPr>
          <a:xfrm>
            <a:off x="3869765" y="2077044"/>
            <a:ext cx="1106956" cy="3974776"/>
          </a:xfrm>
          <a:custGeom>
            <a:avLst/>
            <a:gdLst>
              <a:gd name="connsiteX0" fmla="*/ 0 w 1106956"/>
              <a:gd name="connsiteY0" fmla="*/ 3974776 h 3974776"/>
              <a:gd name="connsiteX1" fmla="*/ 14941 w 1106956"/>
              <a:gd name="connsiteY1" fmla="*/ 3855234 h 3974776"/>
              <a:gd name="connsiteX2" fmla="*/ 29882 w 1106956"/>
              <a:gd name="connsiteY2" fmla="*/ 3810406 h 3974776"/>
              <a:gd name="connsiteX3" fmla="*/ 44823 w 1106956"/>
              <a:gd name="connsiteY3" fmla="*/ 3750635 h 3974776"/>
              <a:gd name="connsiteX4" fmla="*/ 74706 w 1106956"/>
              <a:gd name="connsiteY4" fmla="*/ 3660978 h 3974776"/>
              <a:gd name="connsiteX5" fmla="*/ 104588 w 1106956"/>
              <a:gd name="connsiteY5" fmla="*/ 3541436 h 3974776"/>
              <a:gd name="connsiteX6" fmla="*/ 164353 w 1106956"/>
              <a:gd name="connsiteY6" fmla="*/ 3406951 h 3974776"/>
              <a:gd name="connsiteX7" fmla="*/ 209176 w 1106956"/>
              <a:gd name="connsiteY7" fmla="*/ 3377066 h 3974776"/>
              <a:gd name="connsiteX8" fmla="*/ 388470 w 1106956"/>
              <a:gd name="connsiteY8" fmla="*/ 3332237 h 3974776"/>
              <a:gd name="connsiteX9" fmla="*/ 403411 w 1106956"/>
              <a:gd name="connsiteY9" fmla="*/ 3287409 h 3974776"/>
              <a:gd name="connsiteX10" fmla="*/ 373529 w 1106956"/>
              <a:gd name="connsiteY10" fmla="*/ 3137981 h 3974776"/>
              <a:gd name="connsiteX11" fmla="*/ 358588 w 1106956"/>
              <a:gd name="connsiteY11" fmla="*/ 3078210 h 3974776"/>
              <a:gd name="connsiteX12" fmla="*/ 328706 w 1106956"/>
              <a:gd name="connsiteY12" fmla="*/ 2973611 h 3974776"/>
              <a:gd name="connsiteX13" fmla="*/ 343647 w 1106956"/>
              <a:gd name="connsiteY13" fmla="*/ 2749469 h 3974776"/>
              <a:gd name="connsiteX14" fmla="*/ 418353 w 1106956"/>
              <a:gd name="connsiteY14" fmla="*/ 2614985 h 3974776"/>
              <a:gd name="connsiteX15" fmla="*/ 448235 w 1106956"/>
              <a:gd name="connsiteY15" fmla="*/ 2570156 h 3974776"/>
              <a:gd name="connsiteX16" fmla="*/ 478117 w 1106956"/>
              <a:gd name="connsiteY16" fmla="*/ 2480500 h 3974776"/>
              <a:gd name="connsiteX17" fmla="*/ 493059 w 1106956"/>
              <a:gd name="connsiteY17" fmla="*/ 2435671 h 3974776"/>
              <a:gd name="connsiteX18" fmla="*/ 522941 w 1106956"/>
              <a:gd name="connsiteY18" fmla="*/ 2390843 h 3974776"/>
              <a:gd name="connsiteX19" fmla="*/ 552823 w 1106956"/>
              <a:gd name="connsiteY19" fmla="*/ 2271301 h 3974776"/>
              <a:gd name="connsiteX20" fmla="*/ 567764 w 1106956"/>
              <a:gd name="connsiteY20" fmla="*/ 2226473 h 3974776"/>
              <a:gd name="connsiteX21" fmla="*/ 657411 w 1106956"/>
              <a:gd name="connsiteY21" fmla="*/ 2196587 h 3974776"/>
              <a:gd name="connsiteX22" fmla="*/ 1030941 w 1106956"/>
              <a:gd name="connsiteY22" fmla="*/ 2151759 h 3974776"/>
              <a:gd name="connsiteX23" fmla="*/ 1075764 w 1106956"/>
              <a:gd name="connsiteY23" fmla="*/ 2136816 h 3974776"/>
              <a:gd name="connsiteX24" fmla="*/ 1105647 w 1106956"/>
              <a:gd name="connsiteY24" fmla="*/ 2106930 h 3974776"/>
              <a:gd name="connsiteX25" fmla="*/ 1060823 w 1106956"/>
              <a:gd name="connsiteY25" fmla="*/ 1987388 h 3974776"/>
              <a:gd name="connsiteX26" fmla="*/ 1030941 w 1106956"/>
              <a:gd name="connsiteY26" fmla="*/ 1897732 h 3974776"/>
              <a:gd name="connsiteX27" fmla="*/ 956235 w 1106956"/>
              <a:gd name="connsiteY27" fmla="*/ 1763247 h 3974776"/>
              <a:gd name="connsiteX28" fmla="*/ 896470 w 1106956"/>
              <a:gd name="connsiteY28" fmla="*/ 1718419 h 3974776"/>
              <a:gd name="connsiteX29" fmla="*/ 851647 w 1106956"/>
              <a:gd name="connsiteY29" fmla="*/ 1703476 h 3974776"/>
              <a:gd name="connsiteX30" fmla="*/ 732117 w 1106956"/>
              <a:gd name="connsiteY30" fmla="*/ 1613819 h 3974776"/>
              <a:gd name="connsiteX31" fmla="*/ 717176 w 1106956"/>
              <a:gd name="connsiteY31" fmla="*/ 1568991 h 3974776"/>
              <a:gd name="connsiteX32" fmla="*/ 791882 w 1106956"/>
              <a:gd name="connsiteY32" fmla="*/ 1494277 h 3974776"/>
              <a:gd name="connsiteX33" fmla="*/ 821764 w 1106956"/>
              <a:gd name="connsiteY33" fmla="*/ 1449449 h 3974776"/>
              <a:gd name="connsiteX34" fmla="*/ 806823 w 1106956"/>
              <a:gd name="connsiteY34" fmla="*/ 1195422 h 3974776"/>
              <a:gd name="connsiteX35" fmla="*/ 851647 w 1106956"/>
              <a:gd name="connsiteY35" fmla="*/ 1090822 h 3974776"/>
              <a:gd name="connsiteX36" fmla="*/ 896470 w 1106956"/>
              <a:gd name="connsiteY36" fmla="*/ 1045994 h 3974776"/>
              <a:gd name="connsiteX37" fmla="*/ 956235 w 1106956"/>
              <a:gd name="connsiteY37" fmla="*/ 956337 h 3974776"/>
              <a:gd name="connsiteX38" fmla="*/ 971176 w 1106956"/>
              <a:gd name="connsiteY38" fmla="*/ 911509 h 3974776"/>
              <a:gd name="connsiteX39" fmla="*/ 1016000 w 1106956"/>
              <a:gd name="connsiteY39" fmla="*/ 866681 h 3974776"/>
              <a:gd name="connsiteX40" fmla="*/ 1016000 w 1106956"/>
              <a:gd name="connsiteY40" fmla="*/ 597711 h 3974776"/>
              <a:gd name="connsiteX41" fmla="*/ 941294 w 1106956"/>
              <a:gd name="connsiteY41" fmla="*/ 522997 h 3974776"/>
              <a:gd name="connsiteX42" fmla="*/ 896470 w 1106956"/>
              <a:gd name="connsiteY42" fmla="*/ 478169 h 3974776"/>
              <a:gd name="connsiteX43" fmla="*/ 836706 w 1106956"/>
              <a:gd name="connsiteY43" fmla="*/ 463226 h 3974776"/>
              <a:gd name="connsiteX44" fmla="*/ 747059 w 1106956"/>
              <a:gd name="connsiteY44" fmla="*/ 433341 h 3974776"/>
              <a:gd name="connsiteX45" fmla="*/ 642470 w 1106956"/>
              <a:gd name="connsiteY45" fmla="*/ 403455 h 3974776"/>
              <a:gd name="connsiteX46" fmla="*/ 493059 w 1106956"/>
              <a:gd name="connsiteY46" fmla="*/ 388512 h 3974776"/>
              <a:gd name="connsiteX47" fmla="*/ 418353 w 1106956"/>
              <a:gd name="connsiteY47" fmla="*/ 403455 h 3974776"/>
              <a:gd name="connsiteX48" fmla="*/ 388470 w 1106956"/>
              <a:gd name="connsiteY48" fmla="*/ 448283 h 3974776"/>
              <a:gd name="connsiteX49" fmla="*/ 343647 w 1106956"/>
              <a:gd name="connsiteY49" fmla="*/ 478169 h 3974776"/>
              <a:gd name="connsiteX50" fmla="*/ 298823 w 1106956"/>
              <a:gd name="connsiteY50" fmla="*/ 552883 h 3974776"/>
              <a:gd name="connsiteX51" fmla="*/ 254000 w 1106956"/>
              <a:gd name="connsiteY51" fmla="*/ 537940 h 3974776"/>
              <a:gd name="connsiteX52" fmla="*/ 239059 w 1106956"/>
              <a:gd name="connsiteY52" fmla="*/ 313799 h 3974776"/>
              <a:gd name="connsiteX53" fmla="*/ 328706 w 1106956"/>
              <a:gd name="connsiteY53" fmla="*/ 283913 h 3974776"/>
              <a:gd name="connsiteX54" fmla="*/ 403411 w 1106956"/>
              <a:gd name="connsiteY54" fmla="*/ 268970 h 3974776"/>
              <a:gd name="connsiteX55" fmla="*/ 493059 w 1106956"/>
              <a:gd name="connsiteY55" fmla="*/ 239085 h 3974776"/>
              <a:gd name="connsiteX56" fmla="*/ 537882 w 1106956"/>
              <a:gd name="connsiteY56" fmla="*/ 224142 h 3974776"/>
              <a:gd name="connsiteX57" fmla="*/ 657411 w 1106956"/>
              <a:gd name="connsiteY57" fmla="*/ 209199 h 3974776"/>
              <a:gd name="connsiteX58" fmla="*/ 881529 w 1106956"/>
              <a:gd name="connsiteY58" fmla="*/ 209199 h 3974776"/>
              <a:gd name="connsiteX59" fmla="*/ 911411 w 1106956"/>
              <a:gd name="connsiteY59" fmla="*/ 164371 h 3974776"/>
              <a:gd name="connsiteX60" fmla="*/ 926353 w 1106956"/>
              <a:gd name="connsiteY60" fmla="*/ 104600 h 3974776"/>
              <a:gd name="connsiteX61" fmla="*/ 941294 w 1106956"/>
              <a:gd name="connsiteY61" fmla="*/ 59772 h 3974776"/>
              <a:gd name="connsiteX62" fmla="*/ 941294 w 1106956"/>
              <a:gd name="connsiteY62" fmla="*/ 0 h 39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106956" h="3974776">
                <a:moveTo>
                  <a:pt x="0" y="3974776"/>
                </a:moveTo>
                <a:cubicBezTo>
                  <a:pt x="4980" y="3934929"/>
                  <a:pt x="7758" y="3894744"/>
                  <a:pt x="14941" y="3855234"/>
                </a:cubicBezTo>
                <a:cubicBezTo>
                  <a:pt x="17758" y="3839737"/>
                  <a:pt x="25555" y="3825551"/>
                  <a:pt x="29882" y="3810406"/>
                </a:cubicBezTo>
                <a:cubicBezTo>
                  <a:pt x="35523" y="3790659"/>
                  <a:pt x="38922" y="3770306"/>
                  <a:pt x="44823" y="3750635"/>
                </a:cubicBezTo>
                <a:cubicBezTo>
                  <a:pt x="53874" y="3720461"/>
                  <a:pt x="67066" y="3691540"/>
                  <a:pt x="74706" y="3660978"/>
                </a:cubicBezTo>
                <a:cubicBezTo>
                  <a:pt x="84667" y="3621131"/>
                  <a:pt x="91601" y="3580402"/>
                  <a:pt x="104588" y="3541436"/>
                </a:cubicBezTo>
                <a:cubicBezTo>
                  <a:pt x="119383" y="3497047"/>
                  <a:pt x="128835" y="3442473"/>
                  <a:pt x="164353" y="3406951"/>
                </a:cubicBezTo>
                <a:cubicBezTo>
                  <a:pt x="177050" y="3394253"/>
                  <a:pt x="192767" y="3384360"/>
                  <a:pt x="209176" y="3377066"/>
                </a:cubicBezTo>
                <a:cubicBezTo>
                  <a:pt x="280209" y="3345492"/>
                  <a:pt x="313295" y="3344768"/>
                  <a:pt x="388470" y="3332237"/>
                </a:cubicBezTo>
                <a:cubicBezTo>
                  <a:pt x="393450" y="3317294"/>
                  <a:pt x="403411" y="3303160"/>
                  <a:pt x="403411" y="3287409"/>
                </a:cubicBezTo>
                <a:cubicBezTo>
                  <a:pt x="403411" y="3198157"/>
                  <a:pt x="391928" y="3202387"/>
                  <a:pt x="373529" y="3137981"/>
                </a:cubicBezTo>
                <a:cubicBezTo>
                  <a:pt x="367888" y="3118234"/>
                  <a:pt x="364229" y="3097957"/>
                  <a:pt x="358588" y="3078210"/>
                </a:cubicBezTo>
                <a:cubicBezTo>
                  <a:pt x="315719" y="2928150"/>
                  <a:pt x="375414" y="3160466"/>
                  <a:pt x="328706" y="2973611"/>
                </a:cubicBezTo>
                <a:cubicBezTo>
                  <a:pt x="333686" y="2898897"/>
                  <a:pt x="335379" y="2823891"/>
                  <a:pt x="343647" y="2749469"/>
                </a:cubicBezTo>
                <a:cubicBezTo>
                  <a:pt x="348907" y="2702127"/>
                  <a:pt x="397825" y="2645780"/>
                  <a:pt x="418353" y="2614985"/>
                </a:cubicBezTo>
                <a:cubicBezTo>
                  <a:pt x="428314" y="2600042"/>
                  <a:pt x="442557" y="2587193"/>
                  <a:pt x="448235" y="2570156"/>
                </a:cubicBezTo>
                <a:lnTo>
                  <a:pt x="478117" y="2480500"/>
                </a:lnTo>
                <a:cubicBezTo>
                  <a:pt x="483098" y="2465557"/>
                  <a:pt x="484322" y="2448777"/>
                  <a:pt x="493059" y="2435671"/>
                </a:cubicBezTo>
                <a:cubicBezTo>
                  <a:pt x="503020" y="2420728"/>
                  <a:pt x="514911" y="2406906"/>
                  <a:pt x="522941" y="2390843"/>
                </a:cubicBezTo>
                <a:cubicBezTo>
                  <a:pt x="540018" y="2356686"/>
                  <a:pt x="544299" y="2305401"/>
                  <a:pt x="552823" y="2271301"/>
                </a:cubicBezTo>
                <a:cubicBezTo>
                  <a:pt x="556643" y="2256020"/>
                  <a:pt x="554948" y="2235629"/>
                  <a:pt x="567764" y="2226473"/>
                </a:cubicBezTo>
                <a:cubicBezTo>
                  <a:pt x="593395" y="2208163"/>
                  <a:pt x="631203" y="2214061"/>
                  <a:pt x="657411" y="2196587"/>
                </a:cubicBezTo>
                <a:cubicBezTo>
                  <a:pt x="793494" y="2105858"/>
                  <a:pt x="684296" y="2167518"/>
                  <a:pt x="1030941" y="2151759"/>
                </a:cubicBezTo>
                <a:cubicBezTo>
                  <a:pt x="1045882" y="2146778"/>
                  <a:pt x="1062259" y="2144920"/>
                  <a:pt x="1075764" y="2136816"/>
                </a:cubicBezTo>
                <a:cubicBezTo>
                  <a:pt x="1087844" y="2129567"/>
                  <a:pt x="1103655" y="2120876"/>
                  <a:pt x="1105647" y="2106930"/>
                </a:cubicBezTo>
                <a:cubicBezTo>
                  <a:pt x="1113250" y="2053709"/>
                  <a:pt x="1086362" y="2025700"/>
                  <a:pt x="1060823" y="1987388"/>
                </a:cubicBezTo>
                <a:lnTo>
                  <a:pt x="1030941" y="1897732"/>
                </a:lnTo>
                <a:cubicBezTo>
                  <a:pt x="1014656" y="1848872"/>
                  <a:pt x="1001905" y="1797502"/>
                  <a:pt x="956235" y="1763247"/>
                </a:cubicBezTo>
                <a:cubicBezTo>
                  <a:pt x="936313" y="1748304"/>
                  <a:pt x="918091" y="1730775"/>
                  <a:pt x="896470" y="1718419"/>
                </a:cubicBezTo>
                <a:cubicBezTo>
                  <a:pt x="882796" y="1710604"/>
                  <a:pt x="865414" y="1711125"/>
                  <a:pt x="851647" y="1703476"/>
                </a:cubicBezTo>
                <a:cubicBezTo>
                  <a:pt x="775620" y="1661234"/>
                  <a:pt x="777454" y="1659161"/>
                  <a:pt x="732117" y="1613819"/>
                </a:cubicBezTo>
                <a:cubicBezTo>
                  <a:pt x="727137" y="1598876"/>
                  <a:pt x="710133" y="1583079"/>
                  <a:pt x="717176" y="1568991"/>
                </a:cubicBezTo>
                <a:cubicBezTo>
                  <a:pt x="732925" y="1537490"/>
                  <a:pt x="772348" y="1523582"/>
                  <a:pt x="791882" y="1494277"/>
                </a:cubicBezTo>
                <a:lnTo>
                  <a:pt x="821764" y="1449449"/>
                </a:lnTo>
                <a:cubicBezTo>
                  <a:pt x="816784" y="1364773"/>
                  <a:pt x="806823" y="1280244"/>
                  <a:pt x="806823" y="1195422"/>
                </a:cubicBezTo>
                <a:cubicBezTo>
                  <a:pt x="806823" y="1155547"/>
                  <a:pt x="827247" y="1120105"/>
                  <a:pt x="851647" y="1090822"/>
                </a:cubicBezTo>
                <a:cubicBezTo>
                  <a:pt x="865174" y="1074588"/>
                  <a:pt x="883498" y="1062674"/>
                  <a:pt x="896470" y="1045994"/>
                </a:cubicBezTo>
                <a:cubicBezTo>
                  <a:pt x="918519" y="1017642"/>
                  <a:pt x="944878" y="990411"/>
                  <a:pt x="956235" y="956337"/>
                </a:cubicBezTo>
                <a:cubicBezTo>
                  <a:pt x="961215" y="941394"/>
                  <a:pt x="962440" y="924615"/>
                  <a:pt x="971176" y="911509"/>
                </a:cubicBezTo>
                <a:cubicBezTo>
                  <a:pt x="982897" y="893926"/>
                  <a:pt x="1001059" y="881624"/>
                  <a:pt x="1016000" y="866681"/>
                </a:cubicBezTo>
                <a:cubicBezTo>
                  <a:pt x="1035188" y="751536"/>
                  <a:pt x="1044566" y="740554"/>
                  <a:pt x="1016000" y="597711"/>
                </a:cubicBezTo>
                <a:cubicBezTo>
                  <a:pt x="1007235" y="553881"/>
                  <a:pt x="969982" y="546906"/>
                  <a:pt x="941294" y="522997"/>
                </a:cubicBezTo>
                <a:cubicBezTo>
                  <a:pt x="925061" y="509468"/>
                  <a:pt x="914817" y="488654"/>
                  <a:pt x="896470" y="478169"/>
                </a:cubicBezTo>
                <a:cubicBezTo>
                  <a:pt x="878641" y="467980"/>
                  <a:pt x="856374" y="469127"/>
                  <a:pt x="836706" y="463226"/>
                </a:cubicBezTo>
                <a:cubicBezTo>
                  <a:pt x="806536" y="454174"/>
                  <a:pt x="776941" y="443303"/>
                  <a:pt x="747059" y="433341"/>
                </a:cubicBezTo>
                <a:cubicBezTo>
                  <a:pt x="715129" y="422697"/>
                  <a:pt x="675303" y="408146"/>
                  <a:pt x="642470" y="403455"/>
                </a:cubicBezTo>
                <a:cubicBezTo>
                  <a:pt x="592921" y="396376"/>
                  <a:pt x="542863" y="393493"/>
                  <a:pt x="493059" y="388512"/>
                </a:cubicBezTo>
                <a:cubicBezTo>
                  <a:pt x="468157" y="393493"/>
                  <a:pt x="440402" y="390854"/>
                  <a:pt x="418353" y="403455"/>
                </a:cubicBezTo>
                <a:cubicBezTo>
                  <a:pt x="402761" y="412366"/>
                  <a:pt x="401168" y="435584"/>
                  <a:pt x="388470" y="448283"/>
                </a:cubicBezTo>
                <a:cubicBezTo>
                  <a:pt x="375773" y="460982"/>
                  <a:pt x="358588" y="468207"/>
                  <a:pt x="343647" y="478169"/>
                </a:cubicBezTo>
                <a:cubicBezTo>
                  <a:pt x="337355" y="497047"/>
                  <a:pt x="328123" y="547022"/>
                  <a:pt x="298823" y="552883"/>
                </a:cubicBezTo>
                <a:cubicBezTo>
                  <a:pt x="283380" y="555972"/>
                  <a:pt x="268941" y="542921"/>
                  <a:pt x="254000" y="537940"/>
                </a:cubicBezTo>
                <a:cubicBezTo>
                  <a:pt x="230760" y="468215"/>
                  <a:pt x="190707" y="389789"/>
                  <a:pt x="239059" y="313799"/>
                </a:cubicBezTo>
                <a:cubicBezTo>
                  <a:pt x="255969" y="287224"/>
                  <a:pt x="297819" y="290091"/>
                  <a:pt x="328706" y="283913"/>
                </a:cubicBezTo>
                <a:cubicBezTo>
                  <a:pt x="353608" y="278932"/>
                  <a:pt x="378911" y="275652"/>
                  <a:pt x="403411" y="268970"/>
                </a:cubicBezTo>
                <a:cubicBezTo>
                  <a:pt x="433800" y="260681"/>
                  <a:pt x="463176" y="249047"/>
                  <a:pt x="493059" y="239085"/>
                </a:cubicBezTo>
                <a:cubicBezTo>
                  <a:pt x="508000" y="234104"/>
                  <a:pt x="522254" y="226096"/>
                  <a:pt x="537882" y="224142"/>
                </a:cubicBezTo>
                <a:lnTo>
                  <a:pt x="657411" y="209199"/>
                </a:lnTo>
                <a:cubicBezTo>
                  <a:pt x="713074" y="215385"/>
                  <a:pt x="820559" y="239687"/>
                  <a:pt x="881529" y="209199"/>
                </a:cubicBezTo>
                <a:cubicBezTo>
                  <a:pt x="897591" y="201167"/>
                  <a:pt x="901450" y="179314"/>
                  <a:pt x="911411" y="164371"/>
                </a:cubicBezTo>
                <a:cubicBezTo>
                  <a:pt x="916392" y="144447"/>
                  <a:pt x="920712" y="124347"/>
                  <a:pt x="926353" y="104600"/>
                </a:cubicBezTo>
                <a:cubicBezTo>
                  <a:pt x="930680" y="89455"/>
                  <a:pt x="939067" y="75365"/>
                  <a:pt x="941294" y="59772"/>
                </a:cubicBezTo>
                <a:cubicBezTo>
                  <a:pt x="944111" y="40048"/>
                  <a:pt x="941294" y="19924"/>
                  <a:pt x="941294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912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25515" y="60312"/>
            <a:ext cx="1373505" cy="296662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103505">
              <a:lnSpc>
                <a:spcPts val="1030"/>
              </a:lnSpc>
              <a:spcBef>
                <a:spcPts val="235"/>
              </a:spcBef>
            </a:pP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APPLIED MACHINE  LEARNING IN</a:t>
            </a:r>
            <a:r>
              <a:rPr sz="950" spc="-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PYTHON</a:t>
            </a:r>
            <a:endParaRPr sz="950">
              <a:latin typeface="Georgia"/>
              <a:cs typeface="Georg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19" y="37457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19" y="224739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80728" y="709507"/>
            <a:ext cx="8184515" cy="5520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spc="-5" dirty="0"/>
              <a:t>The </a:t>
            </a:r>
            <a:r>
              <a:rPr sz="3500" spc="5" dirty="0"/>
              <a:t>R</a:t>
            </a:r>
            <a:r>
              <a:rPr sz="3450" spc="7" baseline="25362" dirty="0"/>
              <a:t>2 </a:t>
            </a:r>
            <a:r>
              <a:rPr sz="3500" spc="-5" dirty="0"/>
              <a:t>("r-squared") Regression</a:t>
            </a:r>
            <a:r>
              <a:rPr sz="3500" spc="-190" dirty="0"/>
              <a:t> </a:t>
            </a:r>
            <a:r>
              <a:rPr sz="3500" dirty="0"/>
              <a:t>Score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35940" y="1958803"/>
            <a:ext cx="7724140" cy="27512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105791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500" b="1" spc="-5" dirty="0">
                <a:latin typeface="Arial"/>
                <a:cs typeface="Arial"/>
              </a:rPr>
              <a:t>Measures how </a:t>
            </a:r>
            <a:r>
              <a:rPr sz="2500" b="1" dirty="0">
                <a:latin typeface="Arial"/>
                <a:cs typeface="Arial"/>
              </a:rPr>
              <a:t>well </a:t>
            </a:r>
            <a:r>
              <a:rPr sz="2500" b="1" spc="-5" dirty="0">
                <a:latin typeface="Arial"/>
                <a:cs typeface="Arial"/>
              </a:rPr>
              <a:t>a prediction model for  regression fits </a:t>
            </a:r>
            <a:r>
              <a:rPr sz="2500" b="1" spc="-10" dirty="0">
                <a:latin typeface="Arial"/>
                <a:cs typeface="Arial"/>
              </a:rPr>
              <a:t>the </a:t>
            </a:r>
            <a:r>
              <a:rPr sz="2500" b="1" spc="-5" dirty="0">
                <a:latin typeface="Arial"/>
                <a:cs typeface="Arial"/>
              </a:rPr>
              <a:t>given</a:t>
            </a:r>
            <a:r>
              <a:rPr sz="2500" b="1" spc="60" dirty="0">
                <a:latin typeface="Arial"/>
                <a:cs typeface="Arial"/>
              </a:rPr>
              <a:t> </a:t>
            </a:r>
            <a:r>
              <a:rPr sz="2500" b="1" spc="-5" dirty="0">
                <a:latin typeface="Arial"/>
                <a:cs typeface="Arial"/>
              </a:rPr>
              <a:t>data.</a:t>
            </a:r>
            <a:endParaRPr sz="25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500" b="1" spc="-10" dirty="0">
                <a:latin typeface="Arial"/>
                <a:cs typeface="Arial"/>
              </a:rPr>
              <a:t>The </a:t>
            </a:r>
            <a:r>
              <a:rPr sz="2500" b="1" spc="-5" dirty="0">
                <a:latin typeface="Arial"/>
                <a:cs typeface="Arial"/>
              </a:rPr>
              <a:t>score is </a:t>
            </a:r>
            <a:r>
              <a:rPr sz="2500" b="1" dirty="0">
                <a:latin typeface="Arial"/>
                <a:cs typeface="Arial"/>
              </a:rPr>
              <a:t>between </a:t>
            </a:r>
            <a:r>
              <a:rPr sz="2500" b="1" spc="-5" dirty="0">
                <a:latin typeface="Arial"/>
                <a:cs typeface="Arial"/>
              </a:rPr>
              <a:t>0 and</a:t>
            </a:r>
            <a:r>
              <a:rPr sz="2500" b="1" spc="25" dirty="0">
                <a:latin typeface="Arial"/>
                <a:cs typeface="Arial"/>
              </a:rPr>
              <a:t> </a:t>
            </a:r>
            <a:r>
              <a:rPr sz="2500" b="1" dirty="0">
                <a:latin typeface="Arial"/>
                <a:cs typeface="Arial"/>
              </a:rPr>
              <a:t>1:</a:t>
            </a:r>
            <a:endParaRPr sz="2500">
              <a:latin typeface="Arial"/>
              <a:cs typeface="Arial"/>
            </a:endParaRPr>
          </a:p>
          <a:p>
            <a:pPr marL="756285" marR="5080" lvl="1" indent="-286385">
              <a:lnSpc>
                <a:spcPct val="100000"/>
              </a:lnSpc>
              <a:spcBef>
                <a:spcPts val="489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i="1" dirty="0">
                <a:latin typeface="Arial"/>
                <a:cs typeface="Arial"/>
              </a:rPr>
              <a:t>A value of 0 corresponds </a:t>
            </a:r>
            <a:r>
              <a:rPr sz="2000" i="1" spc="-5" dirty="0">
                <a:latin typeface="Arial"/>
                <a:cs typeface="Arial"/>
              </a:rPr>
              <a:t>to </a:t>
            </a:r>
            <a:r>
              <a:rPr sz="2000" i="1" dirty="0">
                <a:latin typeface="Arial"/>
                <a:cs typeface="Arial"/>
              </a:rPr>
              <a:t>a constant </a:t>
            </a:r>
            <a:r>
              <a:rPr sz="2000" i="1" spc="-5" dirty="0">
                <a:latin typeface="Arial"/>
                <a:cs typeface="Arial"/>
              </a:rPr>
              <a:t>model </a:t>
            </a:r>
            <a:r>
              <a:rPr sz="2000" i="1" dirty="0">
                <a:latin typeface="Arial"/>
                <a:cs typeface="Arial"/>
              </a:rPr>
              <a:t>that predicts</a:t>
            </a:r>
            <a:r>
              <a:rPr sz="2000" i="1" spc="-33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the  </a:t>
            </a:r>
            <a:r>
              <a:rPr sz="2000" i="1" spc="-5" dirty="0">
                <a:latin typeface="Arial"/>
                <a:cs typeface="Arial"/>
              </a:rPr>
              <a:t>mean </a:t>
            </a:r>
            <a:r>
              <a:rPr sz="2000" i="1" dirty="0">
                <a:latin typeface="Arial"/>
                <a:cs typeface="Arial"/>
              </a:rPr>
              <a:t>value of </a:t>
            </a:r>
            <a:r>
              <a:rPr sz="2000" i="1" spc="-5" dirty="0">
                <a:latin typeface="Arial"/>
                <a:cs typeface="Arial"/>
              </a:rPr>
              <a:t>all training </a:t>
            </a:r>
            <a:r>
              <a:rPr sz="2000" i="1" dirty="0">
                <a:latin typeface="Arial"/>
                <a:cs typeface="Arial"/>
              </a:rPr>
              <a:t>target</a:t>
            </a:r>
            <a:r>
              <a:rPr sz="2000" i="1" spc="-8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values.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75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i="1" dirty="0">
                <a:latin typeface="Arial"/>
                <a:cs typeface="Arial"/>
              </a:rPr>
              <a:t>A value of 1 corresponds </a:t>
            </a:r>
            <a:r>
              <a:rPr sz="2000" i="1" spc="-5" dirty="0">
                <a:latin typeface="Arial"/>
                <a:cs typeface="Arial"/>
              </a:rPr>
              <a:t>to </a:t>
            </a:r>
            <a:r>
              <a:rPr sz="2000" i="1" dirty="0">
                <a:latin typeface="Arial"/>
                <a:cs typeface="Arial"/>
              </a:rPr>
              <a:t>perfect</a:t>
            </a:r>
            <a:r>
              <a:rPr sz="2000" i="1" spc="-24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prediction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500" b="1" spc="-5" dirty="0">
                <a:latin typeface="Arial"/>
                <a:cs typeface="Arial"/>
              </a:rPr>
              <a:t>Also </a:t>
            </a:r>
            <a:r>
              <a:rPr sz="2500" b="1" dirty="0">
                <a:latin typeface="Arial"/>
                <a:cs typeface="Arial"/>
              </a:rPr>
              <a:t>known </a:t>
            </a:r>
            <a:r>
              <a:rPr sz="2500" b="1" spc="-5" dirty="0">
                <a:latin typeface="Arial"/>
                <a:cs typeface="Arial"/>
              </a:rPr>
              <a:t>as "coefficient of</a:t>
            </a:r>
            <a:r>
              <a:rPr sz="2500" b="1" spc="30" dirty="0">
                <a:latin typeface="Arial"/>
                <a:cs typeface="Arial"/>
              </a:rPr>
              <a:t> </a:t>
            </a:r>
            <a:r>
              <a:rPr sz="2500" b="1" spc="-5" dirty="0">
                <a:latin typeface="Arial"/>
                <a:cs typeface="Arial"/>
              </a:rPr>
              <a:t>determination"</a:t>
            </a:r>
            <a:endParaRPr sz="25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45517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25515" y="60312"/>
            <a:ext cx="1373505" cy="296662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103505">
              <a:lnSpc>
                <a:spcPts val="1030"/>
              </a:lnSpc>
              <a:spcBef>
                <a:spcPts val="235"/>
              </a:spcBef>
            </a:pP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APPLIED MACHINE  LEARNING IN</a:t>
            </a:r>
            <a:r>
              <a:rPr sz="950" spc="-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PYTHON</a:t>
            </a:r>
            <a:endParaRPr sz="950">
              <a:latin typeface="Georgia"/>
              <a:cs typeface="Georg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19" y="37457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19" y="224739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04800" y="844550"/>
            <a:ext cx="8587476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92450" marR="5080" indent="-2882265">
              <a:lnSpc>
                <a:spcPct val="100000"/>
              </a:lnSpc>
              <a:spcBef>
                <a:spcPts val="105"/>
              </a:spcBef>
            </a:pPr>
            <a:r>
              <a:rPr sz="2000" dirty="0"/>
              <a:t>The relationship between model </a:t>
            </a:r>
            <a:r>
              <a:rPr sz="2000" spc="-5" dirty="0"/>
              <a:t>complexity </a:t>
            </a:r>
            <a:r>
              <a:rPr sz="2000" dirty="0"/>
              <a:t>and </a:t>
            </a:r>
            <a:r>
              <a:rPr sz="2000" spc="-5" dirty="0"/>
              <a:t>training/test  </a:t>
            </a:r>
            <a:r>
              <a:rPr sz="2000" dirty="0"/>
              <a:t>performance</a:t>
            </a:r>
          </a:p>
        </p:txBody>
      </p:sp>
      <p:sp>
        <p:nvSpPr>
          <p:cNvPr id="8" name="object 8"/>
          <p:cNvSpPr/>
          <p:nvPr/>
        </p:nvSpPr>
        <p:spPr>
          <a:xfrm>
            <a:off x="2586229" y="5691329"/>
            <a:ext cx="4965179" cy="3287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29661" y="5810965"/>
            <a:ext cx="4735830" cy="17341"/>
          </a:xfrm>
          <a:custGeom>
            <a:avLst/>
            <a:gdLst/>
            <a:ahLst/>
            <a:cxnLst/>
            <a:rect l="l" t="t" r="r" b="b"/>
            <a:pathLst>
              <a:path w="4735830" h="12700">
                <a:moveTo>
                  <a:pt x="0" y="0"/>
                </a:moveTo>
                <a:lnTo>
                  <a:pt x="4735830" y="12534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352438" y="5774957"/>
            <a:ext cx="78105" cy="106647"/>
          </a:xfrm>
          <a:custGeom>
            <a:avLst/>
            <a:gdLst/>
            <a:ahLst/>
            <a:cxnLst/>
            <a:rect l="l" t="t" r="r" b="b"/>
            <a:pathLst>
              <a:path w="78104" h="78104">
                <a:moveTo>
                  <a:pt x="203" y="0"/>
                </a:moveTo>
                <a:lnTo>
                  <a:pt x="0" y="77723"/>
                </a:lnTo>
                <a:lnTo>
                  <a:pt x="77825" y="39065"/>
                </a:lnTo>
                <a:lnTo>
                  <a:pt x="2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08504" y="1770863"/>
            <a:ext cx="242316" cy="4126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29661" y="1997680"/>
            <a:ext cx="0" cy="3813283"/>
          </a:xfrm>
          <a:custGeom>
            <a:avLst/>
            <a:gdLst/>
            <a:ahLst/>
            <a:cxnLst/>
            <a:rect l="l" t="t" r="r" b="b"/>
            <a:pathLst>
              <a:path h="2792729">
                <a:moveTo>
                  <a:pt x="0" y="2792730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90802" y="1909242"/>
            <a:ext cx="78105" cy="106647"/>
          </a:xfrm>
          <a:custGeom>
            <a:avLst/>
            <a:gdLst/>
            <a:ahLst/>
            <a:cxnLst/>
            <a:rect l="l" t="t" r="r" b="b"/>
            <a:pathLst>
              <a:path w="78105" h="78105">
                <a:moveTo>
                  <a:pt x="38862" y="0"/>
                </a:moveTo>
                <a:lnTo>
                  <a:pt x="0" y="77724"/>
                </a:lnTo>
                <a:lnTo>
                  <a:pt x="77724" y="77724"/>
                </a:lnTo>
                <a:lnTo>
                  <a:pt x="388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032052" y="2680731"/>
            <a:ext cx="266847" cy="2042768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sz="1800" spc="-5" dirty="0">
                <a:latin typeface="Times New Roman"/>
                <a:cs typeface="Times New Roman"/>
              </a:rPr>
              <a:t>Model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accuracy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564892" y="1822882"/>
            <a:ext cx="4733544" cy="40515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1890504"/>
            <a:ext cx="4598035" cy="3867907"/>
          </a:xfrm>
          <a:custGeom>
            <a:avLst/>
            <a:gdLst/>
            <a:ahLst/>
            <a:cxnLst/>
            <a:rect l="l" t="t" r="r" b="b"/>
            <a:pathLst>
              <a:path w="4598034" h="2832735">
                <a:moveTo>
                  <a:pt x="0" y="2832361"/>
                </a:moveTo>
                <a:lnTo>
                  <a:pt x="37235" y="2789518"/>
                </a:lnTo>
                <a:lnTo>
                  <a:pt x="74470" y="2746684"/>
                </a:lnTo>
                <a:lnTo>
                  <a:pt x="111701" y="2703869"/>
                </a:lnTo>
                <a:lnTo>
                  <a:pt x="148928" y="2661082"/>
                </a:lnTo>
                <a:lnTo>
                  <a:pt x="186149" y="2618334"/>
                </a:lnTo>
                <a:lnTo>
                  <a:pt x="223363" y="2575633"/>
                </a:lnTo>
                <a:lnTo>
                  <a:pt x="260567" y="2532990"/>
                </a:lnTo>
                <a:lnTo>
                  <a:pt x="297762" y="2490413"/>
                </a:lnTo>
                <a:lnTo>
                  <a:pt x="334944" y="2447913"/>
                </a:lnTo>
                <a:lnTo>
                  <a:pt x="372113" y="2405498"/>
                </a:lnTo>
                <a:lnTo>
                  <a:pt x="409268" y="2363178"/>
                </a:lnTo>
                <a:lnTo>
                  <a:pt x="446406" y="2320964"/>
                </a:lnTo>
                <a:lnTo>
                  <a:pt x="483526" y="2278863"/>
                </a:lnTo>
                <a:lnTo>
                  <a:pt x="520627" y="2236887"/>
                </a:lnTo>
                <a:lnTo>
                  <a:pt x="557707" y="2195044"/>
                </a:lnTo>
                <a:lnTo>
                  <a:pt x="594766" y="2153343"/>
                </a:lnTo>
                <a:lnTo>
                  <a:pt x="631800" y="2111796"/>
                </a:lnTo>
                <a:lnTo>
                  <a:pt x="668809" y="2070410"/>
                </a:lnTo>
                <a:lnTo>
                  <a:pt x="705792" y="2029195"/>
                </a:lnTo>
                <a:lnTo>
                  <a:pt x="742746" y="1988162"/>
                </a:lnTo>
                <a:lnTo>
                  <a:pt x="779670" y="1947319"/>
                </a:lnTo>
                <a:lnTo>
                  <a:pt x="816564" y="1906677"/>
                </a:lnTo>
                <a:lnTo>
                  <a:pt x="853425" y="1866244"/>
                </a:lnTo>
                <a:lnTo>
                  <a:pt x="890252" y="1826030"/>
                </a:lnTo>
                <a:lnTo>
                  <a:pt x="927043" y="1786045"/>
                </a:lnTo>
                <a:lnTo>
                  <a:pt x="963797" y="1746298"/>
                </a:lnTo>
                <a:lnTo>
                  <a:pt x="1000513" y="1706798"/>
                </a:lnTo>
                <a:lnTo>
                  <a:pt x="1037188" y="1667556"/>
                </a:lnTo>
                <a:lnTo>
                  <a:pt x="1073823" y="1628581"/>
                </a:lnTo>
                <a:lnTo>
                  <a:pt x="1110414" y="1589882"/>
                </a:lnTo>
                <a:lnTo>
                  <a:pt x="1146960" y="1551469"/>
                </a:lnTo>
                <a:lnTo>
                  <a:pt x="1183461" y="1513351"/>
                </a:lnTo>
                <a:lnTo>
                  <a:pt x="1219914" y="1475538"/>
                </a:lnTo>
                <a:lnTo>
                  <a:pt x="1256318" y="1438039"/>
                </a:lnTo>
                <a:lnTo>
                  <a:pt x="1292672" y="1400865"/>
                </a:lnTo>
                <a:lnTo>
                  <a:pt x="1328974" y="1364024"/>
                </a:lnTo>
                <a:lnTo>
                  <a:pt x="1365223" y="1327526"/>
                </a:lnTo>
                <a:lnTo>
                  <a:pt x="1401417" y="1291380"/>
                </a:lnTo>
                <a:lnTo>
                  <a:pt x="1437554" y="1255596"/>
                </a:lnTo>
                <a:lnTo>
                  <a:pt x="1473634" y="1220184"/>
                </a:lnTo>
                <a:lnTo>
                  <a:pt x="1509654" y="1185154"/>
                </a:lnTo>
                <a:lnTo>
                  <a:pt x="1545613" y="1150513"/>
                </a:lnTo>
                <a:lnTo>
                  <a:pt x="1581511" y="1116273"/>
                </a:lnTo>
                <a:lnTo>
                  <a:pt x="1617344" y="1082443"/>
                </a:lnTo>
                <a:lnTo>
                  <a:pt x="1653112" y="1049032"/>
                </a:lnTo>
                <a:lnTo>
                  <a:pt x="1688814" y="1016049"/>
                </a:lnTo>
                <a:lnTo>
                  <a:pt x="1724447" y="983505"/>
                </a:lnTo>
                <a:lnTo>
                  <a:pt x="1760011" y="951409"/>
                </a:lnTo>
                <a:lnTo>
                  <a:pt x="1795503" y="919770"/>
                </a:lnTo>
                <a:lnTo>
                  <a:pt x="1830923" y="888598"/>
                </a:lnTo>
                <a:lnTo>
                  <a:pt x="1866268" y="857902"/>
                </a:lnTo>
                <a:lnTo>
                  <a:pt x="1901538" y="827692"/>
                </a:lnTo>
                <a:lnTo>
                  <a:pt x="1936731" y="797978"/>
                </a:lnTo>
                <a:lnTo>
                  <a:pt x="1971846" y="768768"/>
                </a:lnTo>
                <a:lnTo>
                  <a:pt x="2006880" y="740073"/>
                </a:lnTo>
                <a:lnTo>
                  <a:pt x="2041833" y="711902"/>
                </a:lnTo>
                <a:lnTo>
                  <a:pt x="2076702" y="684265"/>
                </a:lnTo>
                <a:lnTo>
                  <a:pt x="2111487" y="657171"/>
                </a:lnTo>
                <a:lnTo>
                  <a:pt x="2146186" y="630629"/>
                </a:lnTo>
                <a:lnTo>
                  <a:pt x="2180798" y="604649"/>
                </a:lnTo>
                <a:lnTo>
                  <a:pt x="2215321" y="579241"/>
                </a:lnTo>
                <a:lnTo>
                  <a:pt x="2249753" y="554415"/>
                </a:lnTo>
                <a:lnTo>
                  <a:pt x="2284093" y="530179"/>
                </a:lnTo>
                <a:lnTo>
                  <a:pt x="2318340" y="506543"/>
                </a:lnTo>
                <a:lnTo>
                  <a:pt x="2352492" y="483517"/>
                </a:lnTo>
                <a:lnTo>
                  <a:pt x="2386547" y="461110"/>
                </a:lnTo>
                <a:lnTo>
                  <a:pt x="2420505" y="439332"/>
                </a:lnTo>
                <a:lnTo>
                  <a:pt x="2454363" y="418193"/>
                </a:lnTo>
                <a:lnTo>
                  <a:pt x="3112583" y="153968"/>
                </a:lnTo>
                <a:lnTo>
                  <a:pt x="3813505" y="32746"/>
                </a:lnTo>
                <a:lnTo>
                  <a:pt x="4370742" y="0"/>
                </a:lnTo>
                <a:lnTo>
                  <a:pt x="4597908" y="1201"/>
                </a:lnTo>
                <a:lnTo>
                  <a:pt x="4597908" y="23147"/>
                </a:lnTo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28900" y="4176506"/>
            <a:ext cx="4598035" cy="1598839"/>
          </a:xfrm>
          <a:custGeom>
            <a:avLst/>
            <a:gdLst/>
            <a:ahLst/>
            <a:cxnLst/>
            <a:rect l="l" t="t" r="r" b="b"/>
            <a:pathLst>
              <a:path w="4598034" h="1170939">
                <a:moveTo>
                  <a:pt x="0" y="1170356"/>
                </a:moveTo>
                <a:lnTo>
                  <a:pt x="40154" y="1136244"/>
                </a:lnTo>
                <a:lnTo>
                  <a:pt x="80313" y="1102157"/>
                </a:lnTo>
                <a:lnTo>
                  <a:pt x="120481" y="1068121"/>
                </a:lnTo>
                <a:lnTo>
                  <a:pt x="160663" y="1034163"/>
                </a:lnTo>
                <a:lnTo>
                  <a:pt x="200864" y="1000308"/>
                </a:lnTo>
                <a:lnTo>
                  <a:pt x="241088" y="966581"/>
                </a:lnTo>
                <a:lnTo>
                  <a:pt x="281340" y="933010"/>
                </a:lnTo>
                <a:lnTo>
                  <a:pt x="321625" y="899618"/>
                </a:lnTo>
                <a:lnTo>
                  <a:pt x="361947" y="866433"/>
                </a:lnTo>
                <a:lnTo>
                  <a:pt x="402311" y="833480"/>
                </a:lnTo>
                <a:lnTo>
                  <a:pt x="442721" y="800784"/>
                </a:lnTo>
                <a:lnTo>
                  <a:pt x="483183" y="768372"/>
                </a:lnTo>
                <a:lnTo>
                  <a:pt x="523701" y="736269"/>
                </a:lnTo>
                <a:lnTo>
                  <a:pt x="564279" y="704501"/>
                </a:lnTo>
                <a:lnTo>
                  <a:pt x="604922" y="673093"/>
                </a:lnTo>
                <a:lnTo>
                  <a:pt x="645635" y="642072"/>
                </a:lnTo>
                <a:lnTo>
                  <a:pt x="686423" y="611464"/>
                </a:lnTo>
                <a:lnTo>
                  <a:pt x="727290" y="581294"/>
                </a:lnTo>
                <a:lnTo>
                  <a:pt x="768241" y="551587"/>
                </a:lnTo>
                <a:lnTo>
                  <a:pt x="809281" y="522370"/>
                </a:lnTo>
                <a:lnTo>
                  <a:pt x="850413" y="493668"/>
                </a:lnTo>
                <a:lnTo>
                  <a:pt x="891644" y="465508"/>
                </a:lnTo>
                <a:lnTo>
                  <a:pt x="932977" y="437914"/>
                </a:lnTo>
                <a:lnTo>
                  <a:pt x="974417" y="410914"/>
                </a:lnTo>
                <a:lnTo>
                  <a:pt x="1015969" y="384531"/>
                </a:lnTo>
                <a:lnTo>
                  <a:pt x="1057638" y="358793"/>
                </a:lnTo>
                <a:lnTo>
                  <a:pt x="1099428" y="333725"/>
                </a:lnTo>
                <a:lnTo>
                  <a:pt x="1141343" y="309352"/>
                </a:lnTo>
                <a:lnTo>
                  <a:pt x="1183389" y="285701"/>
                </a:lnTo>
                <a:lnTo>
                  <a:pt x="1225571" y="262798"/>
                </a:lnTo>
                <a:lnTo>
                  <a:pt x="1267892" y="240667"/>
                </a:lnTo>
                <a:lnTo>
                  <a:pt x="1310357" y="219336"/>
                </a:lnTo>
                <a:lnTo>
                  <a:pt x="1352972" y="198829"/>
                </a:lnTo>
                <a:lnTo>
                  <a:pt x="1395741" y="179172"/>
                </a:lnTo>
                <a:lnTo>
                  <a:pt x="1438668" y="160392"/>
                </a:lnTo>
                <a:lnTo>
                  <a:pt x="1481758" y="142513"/>
                </a:lnTo>
                <a:lnTo>
                  <a:pt x="1525016" y="125562"/>
                </a:lnTo>
                <a:lnTo>
                  <a:pt x="1568446" y="109565"/>
                </a:lnTo>
                <a:lnTo>
                  <a:pt x="1612053" y="94547"/>
                </a:lnTo>
                <a:lnTo>
                  <a:pt x="1655843" y="80533"/>
                </a:lnTo>
                <a:lnTo>
                  <a:pt x="1699818" y="67551"/>
                </a:lnTo>
                <a:lnTo>
                  <a:pt x="1743985" y="55625"/>
                </a:lnTo>
                <a:lnTo>
                  <a:pt x="1788347" y="44782"/>
                </a:lnTo>
                <a:lnTo>
                  <a:pt x="1832910" y="35046"/>
                </a:lnTo>
                <a:lnTo>
                  <a:pt x="1877678" y="26445"/>
                </a:lnTo>
                <a:lnTo>
                  <a:pt x="1922656" y="19003"/>
                </a:lnTo>
                <a:lnTo>
                  <a:pt x="1967848" y="12746"/>
                </a:lnTo>
                <a:lnTo>
                  <a:pt x="2013260" y="7701"/>
                </a:lnTo>
                <a:lnTo>
                  <a:pt x="2058894" y="3892"/>
                </a:lnTo>
                <a:lnTo>
                  <a:pt x="2104758" y="1347"/>
                </a:lnTo>
                <a:lnTo>
                  <a:pt x="2147431" y="131"/>
                </a:lnTo>
                <a:lnTo>
                  <a:pt x="2190300" y="0"/>
                </a:lnTo>
                <a:lnTo>
                  <a:pt x="2233362" y="932"/>
                </a:lnTo>
                <a:lnTo>
                  <a:pt x="2276612" y="2907"/>
                </a:lnTo>
                <a:lnTo>
                  <a:pt x="2320047" y="5905"/>
                </a:lnTo>
                <a:lnTo>
                  <a:pt x="2363664" y="9906"/>
                </a:lnTo>
                <a:lnTo>
                  <a:pt x="2407458" y="14888"/>
                </a:lnTo>
                <a:lnTo>
                  <a:pt x="2451426" y="20832"/>
                </a:lnTo>
                <a:lnTo>
                  <a:pt x="2495564" y="27717"/>
                </a:lnTo>
                <a:lnTo>
                  <a:pt x="2539868" y="35522"/>
                </a:lnTo>
                <a:lnTo>
                  <a:pt x="2584335" y="44228"/>
                </a:lnTo>
                <a:lnTo>
                  <a:pt x="2628962" y="53813"/>
                </a:lnTo>
                <a:lnTo>
                  <a:pt x="2673743" y="64257"/>
                </a:lnTo>
                <a:lnTo>
                  <a:pt x="2718677" y="75540"/>
                </a:lnTo>
                <a:lnTo>
                  <a:pt x="2763758" y="87641"/>
                </a:lnTo>
                <a:lnTo>
                  <a:pt x="2808983" y="100539"/>
                </a:lnTo>
                <a:lnTo>
                  <a:pt x="2854350" y="114216"/>
                </a:lnTo>
                <a:lnTo>
                  <a:pt x="2899853" y="128649"/>
                </a:lnTo>
                <a:lnTo>
                  <a:pt x="2945489" y="143818"/>
                </a:lnTo>
                <a:lnTo>
                  <a:pt x="2991254" y="159704"/>
                </a:lnTo>
                <a:lnTo>
                  <a:pt x="3037146" y="176285"/>
                </a:lnTo>
                <a:lnTo>
                  <a:pt x="3083159" y="193541"/>
                </a:lnTo>
                <a:lnTo>
                  <a:pt x="3129291" y="211451"/>
                </a:lnTo>
                <a:lnTo>
                  <a:pt x="3175538" y="229996"/>
                </a:lnTo>
                <a:lnTo>
                  <a:pt x="3221895" y="249154"/>
                </a:lnTo>
                <a:lnTo>
                  <a:pt x="3268360" y="268906"/>
                </a:lnTo>
                <a:lnTo>
                  <a:pt x="3314928" y="289230"/>
                </a:lnTo>
                <a:lnTo>
                  <a:pt x="3361596" y="310107"/>
                </a:lnTo>
                <a:lnTo>
                  <a:pt x="3408361" y="331516"/>
                </a:lnTo>
                <a:lnTo>
                  <a:pt x="3455218" y="353436"/>
                </a:lnTo>
                <a:lnTo>
                  <a:pt x="3502163" y="375847"/>
                </a:lnTo>
                <a:lnTo>
                  <a:pt x="3549194" y="398728"/>
                </a:lnTo>
                <a:lnTo>
                  <a:pt x="3596306" y="422060"/>
                </a:lnTo>
                <a:lnTo>
                  <a:pt x="3643496" y="445821"/>
                </a:lnTo>
                <a:lnTo>
                  <a:pt x="3690759" y="469991"/>
                </a:lnTo>
                <a:lnTo>
                  <a:pt x="3738094" y="494550"/>
                </a:lnTo>
                <a:lnTo>
                  <a:pt x="3785494" y="519477"/>
                </a:lnTo>
                <a:lnTo>
                  <a:pt x="3832958" y="544752"/>
                </a:lnTo>
                <a:lnTo>
                  <a:pt x="3880480" y="570354"/>
                </a:lnTo>
                <a:lnTo>
                  <a:pt x="3928058" y="596263"/>
                </a:lnTo>
                <a:lnTo>
                  <a:pt x="3975688" y="622459"/>
                </a:lnTo>
                <a:lnTo>
                  <a:pt x="4023367" y="648920"/>
                </a:lnTo>
                <a:lnTo>
                  <a:pt x="4071089" y="675627"/>
                </a:lnTo>
                <a:lnTo>
                  <a:pt x="4118852" y="702559"/>
                </a:lnTo>
                <a:lnTo>
                  <a:pt x="4166652" y="729695"/>
                </a:lnTo>
                <a:lnTo>
                  <a:pt x="4214486" y="757016"/>
                </a:lnTo>
                <a:lnTo>
                  <a:pt x="4262349" y="784500"/>
                </a:lnTo>
                <a:lnTo>
                  <a:pt x="4310238" y="812128"/>
                </a:lnTo>
                <a:lnTo>
                  <a:pt x="4358149" y="839878"/>
                </a:lnTo>
                <a:lnTo>
                  <a:pt x="4406078" y="867731"/>
                </a:lnTo>
                <a:lnTo>
                  <a:pt x="4454023" y="895665"/>
                </a:lnTo>
                <a:lnTo>
                  <a:pt x="4501978" y="923661"/>
                </a:lnTo>
                <a:lnTo>
                  <a:pt x="4549941" y="951698"/>
                </a:lnTo>
                <a:lnTo>
                  <a:pt x="4597908" y="979755"/>
                </a:lnTo>
              </a:path>
            </a:pathLst>
          </a:custGeom>
          <a:ln w="76200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224360" y="3708977"/>
            <a:ext cx="125476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rgbClr val="00B050"/>
                </a:solidFill>
                <a:latin typeface="Times New Roman"/>
                <a:cs typeface="Times New Roman"/>
              </a:rPr>
              <a:t>Test </a:t>
            </a:r>
            <a:r>
              <a:rPr sz="1800" spc="-5" dirty="0">
                <a:solidFill>
                  <a:srgbClr val="00B050"/>
                </a:solidFill>
                <a:latin typeface="Times New Roman"/>
                <a:cs typeface="Times New Roman"/>
              </a:rPr>
              <a:t>set</a:t>
            </a:r>
            <a:r>
              <a:rPr sz="1800" spc="-25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00B050"/>
                </a:solidFill>
                <a:latin typeface="Times New Roman"/>
                <a:cs typeface="Times New Roman"/>
              </a:rPr>
              <a:t>score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77148" y="2086174"/>
            <a:ext cx="165544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0000"/>
                </a:solidFill>
                <a:latin typeface="Times New Roman"/>
                <a:cs typeface="Times New Roman"/>
              </a:rPr>
              <a:t>Training </a:t>
            </a:r>
            <a:r>
              <a:rPr sz="1800" spc="-5" dirty="0">
                <a:solidFill>
                  <a:srgbClr val="FF0000"/>
                </a:solidFill>
                <a:latin typeface="Times New Roman"/>
                <a:cs typeface="Times New Roman"/>
              </a:rPr>
              <a:t>set</a:t>
            </a:r>
            <a:r>
              <a:rPr sz="1800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Times New Roman"/>
                <a:cs typeface="Times New Roman"/>
              </a:rPr>
              <a:t>score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631435" y="4205553"/>
            <a:ext cx="266700" cy="12714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764785" y="4449002"/>
            <a:ext cx="0" cy="926008"/>
          </a:xfrm>
          <a:custGeom>
            <a:avLst/>
            <a:gdLst/>
            <a:ahLst/>
            <a:cxnLst/>
            <a:rect l="l" t="t" r="r" b="b"/>
            <a:pathLst>
              <a:path h="678179">
                <a:moveTo>
                  <a:pt x="0" y="0"/>
                </a:moveTo>
                <a:lnTo>
                  <a:pt x="0" y="677659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00017" y="4360566"/>
            <a:ext cx="129539" cy="106647"/>
          </a:xfrm>
          <a:custGeom>
            <a:avLst/>
            <a:gdLst/>
            <a:ahLst/>
            <a:cxnLst/>
            <a:rect l="l" t="t" r="r" b="b"/>
            <a:pathLst>
              <a:path w="129539" h="78104">
                <a:moveTo>
                  <a:pt x="64769" y="0"/>
                </a:moveTo>
                <a:lnTo>
                  <a:pt x="0" y="77724"/>
                </a:lnTo>
                <a:lnTo>
                  <a:pt x="129539" y="77724"/>
                </a:lnTo>
                <a:lnTo>
                  <a:pt x="647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228505" y="5322273"/>
            <a:ext cx="1763395" cy="7752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Best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model</a:t>
            </a:r>
            <a:endParaRPr sz="1800">
              <a:latin typeface="Times New Roman"/>
              <a:cs typeface="Times New Roman"/>
            </a:endParaRPr>
          </a:p>
          <a:p>
            <a:pPr marL="66040">
              <a:lnSpc>
                <a:spcPct val="100000"/>
              </a:lnSpc>
              <a:spcBef>
                <a:spcPts val="1625"/>
              </a:spcBef>
            </a:pPr>
            <a:r>
              <a:rPr sz="1800" spc="-5" dirty="0">
                <a:latin typeface="Times New Roman"/>
                <a:cs typeface="Times New Roman"/>
              </a:rPr>
              <a:t>Model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complexity</a:t>
            </a:r>
            <a:endParaRPr sz="18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543257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es-ES" dirty="0" err="1"/>
              <a:t>Regression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724796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Sklearn</a:t>
            </a:r>
            <a:r>
              <a:rPr lang="es-ES" dirty="0"/>
              <a:t>: </a:t>
            </a:r>
            <a:r>
              <a:rPr lang="es-ES" dirty="0" err="1"/>
              <a:t>Regresi</a:t>
            </a:r>
            <a:r>
              <a:rPr lang="es-ES_tradnl" dirty="0" err="1"/>
              <a:t>ón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8650" y="1920974"/>
            <a:ext cx="76950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Las técnicas de regresión nos permiten estimar un valor continuo a partir de una serie de variables </a:t>
            </a:r>
            <a:r>
              <a:rPr lang="es-ES_tradnl" dirty="0" err="1"/>
              <a:t>predictoras</a:t>
            </a:r>
            <a:r>
              <a:rPr lang="es-ES_tradnl" dirty="0"/>
              <a:t>. </a:t>
            </a:r>
          </a:p>
          <a:p>
            <a:endParaRPr lang="es-ES_tradnl" dirty="0"/>
          </a:p>
          <a:p>
            <a:r>
              <a:rPr lang="es-ES_tradnl" dirty="0"/>
              <a:t>En función del algoritmo que utilicemos estaremos construyendo una función lineal o no lineal para minimizar una función de costes sobre el conjunto de datos de entrenamiento (típicamente la función de error acumulado entre nuestras </a:t>
            </a:r>
            <a:r>
              <a:rPr lang="es-ES_tradnl" dirty="0" err="1"/>
              <a:t>prediciones</a:t>
            </a:r>
            <a:r>
              <a:rPr lang="es-ES_tradnl" dirty="0"/>
              <a:t> y los valores.</a:t>
            </a:r>
          </a:p>
          <a:p>
            <a:endParaRPr lang="es-ES_tradnl" dirty="0"/>
          </a:p>
          <a:p>
            <a:r>
              <a:rPr lang="es-ES_tradnl" dirty="0"/>
              <a:t>La mayoría de los algoritmos en </a:t>
            </a:r>
            <a:r>
              <a:rPr lang="es-ES_tradnl" dirty="0" err="1"/>
              <a:t>sklearn</a:t>
            </a:r>
            <a:r>
              <a:rPr lang="es-ES_tradnl" dirty="0"/>
              <a:t> tienen una interfaz similar, vamos a ver un ejemplo con una regresión lineal para estimar el precio de la vivienda con el </a:t>
            </a:r>
            <a:r>
              <a:rPr lang="es-ES_tradnl" dirty="0" err="1"/>
              <a:t>dataset</a:t>
            </a:r>
            <a:r>
              <a:rPr lang="es-ES_tradnl" dirty="0"/>
              <a:t> de </a:t>
            </a:r>
            <a:r>
              <a:rPr lang="es-ES_tradnl" dirty="0" err="1"/>
              <a:t>boston</a:t>
            </a:r>
            <a:r>
              <a:rPr lang="es-ES_tradnl" dirty="0"/>
              <a:t>.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4400452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124" y="463550"/>
            <a:ext cx="8587476" cy="1077218"/>
          </a:xfrm>
        </p:spPr>
        <p:txBody>
          <a:bodyPr/>
          <a:lstStyle/>
          <a:p>
            <a:r>
              <a:rPr lang="es-ES" dirty="0" err="1"/>
              <a:t>Sklearn</a:t>
            </a:r>
            <a:r>
              <a:rPr lang="es-ES" dirty="0"/>
              <a:t>: </a:t>
            </a:r>
            <a:r>
              <a:rPr lang="es-ES_tradnl" dirty="0"/>
              <a:t>Separar conjuntos de entrenamiento y test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8650" y="1606550"/>
            <a:ext cx="76950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Hasta ahora en los ejemplos hemos estado utilizando todo el mismo </a:t>
            </a:r>
            <a:r>
              <a:rPr lang="es-ES_tradnl" dirty="0" err="1"/>
              <a:t>dataset</a:t>
            </a:r>
            <a:r>
              <a:rPr lang="es-ES_tradnl" dirty="0"/>
              <a:t> para entrenar y para medir sobre él el performance del modelo, en un caso real querremos separar un conjunto de test haremos que no participe en el entrenamiento y evaluaremos el performance sobre este subconjunto.</a:t>
            </a:r>
          </a:p>
          <a:p>
            <a:endParaRPr lang="es-ES_tradnl" dirty="0"/>
          </a:p>
          <a:p>
            <a:r>
              <a:rPr lang="es-ES_tradnl" dirty="0"/>
              <a:t>El módulo </a:t>
            </a:r>
            <a:r>
              <a:rPr lang="es-ES_tradnl" b="1" dirty="0" err="1"/>
              <a:t>model_selection</a:t>
            </a:r>
            <a:r>
              <a:rPr lang="es-ES_tradnl" b="1" dirty="0"/>
              <a:t> </a:t>
            </a:r>
            <a:r>
              <a:rPr lang="es-ES_tradnl" dirty="0"/>
              <a:t>además de utilidades para evaluar el ajuste de distintos estimadores, proporciona una función para separar de un modo rápido y sencillo un </a:t>
            </a:r>
            <a:r>
              <a:rPr lang="es-ES_tradnl" dirty="0" err="1"/>
              <a:t>dataset</a:t>
            </a:r>
            <a:r>
              <a:rPr lang="es-ES_tradnl" dirty="0"/>
              <a:t> en 2 conjuntos, uno para entrenamiento y otro para validación.</a:t>
            </a:r>
          </a:p>
          <a:p>
            <a:endParaRPr lang="es-ES_tradn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8ACF4C5-E0FB-9B47-AF52-0DE20DC83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468872"/>
            <a:ext cx="8810967" cy="148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151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25515" y="60312"/>
            <a:ext cx="1373505" cy="296662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103505">
              <a:lnSpc>
                <a:spcPts val="1030"/>
              </a:lnSpc>
              <a:spcBef>
                <a:spcPts val="235"/>
              </a:spcBef>
            </a:pP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APPLIED MACHINE  LEARNING IN</a:t>
            </a:r>
            <a:r>
              <a:rPr sz="950" spc="-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PYTHON</a:t>
            </a:r>
            <a:endParaRPr sz="950">
              <a:latin typeface="Georgia"/>
              <a:cs typeface="Georg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19" y="37457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19" y="224739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065400" y="709507"/>
            <a:ext cx="3014345" cy="5520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spc="-5" dirty="0"/>
              <a:t>Linear</a:t>
            </a:r>
            <a:r>
              <a:rPr sz="3500" spc="-55" dirty="0"/>
              <a:t> </a:t>
            </a:r>
            <a:r>
              <a:rPr sz="3500" spc="-5" dirty="0"/>
              <a:t>Models</a:t>
            </a:r>
            <a:endParaRPr sz="3500"/>
          </a:p>
        </p:txBody>
      </p:sp>
      <p:sp>
        <p:nvSpPr>
          <p:cNvPr id="8" name="object 8"/>
          <p:cNvSpPr/>
          <p:nvPr/>
        </p:nvSpPr>
        <p:spPr>
          <a:xfrm>
            <a:off x="1999488" y="4172242"/>
            <a:ext cx="5575300" cy="518495"/>
          </a:xfrm>
          <a:custGeom>
            <a:avLst/>
            <a:gdLst/>
            <a:ahLst/>
            <a:cxnLst/>
            <a:rect l="l" t="t" r="r" b="b"/>
            <a:pathLst>
              <a:path w="5575300" h="379729">
                <a:moveTo>
                  <a:pt x="0" y="0"/>
                </a:moveTo>
                <a:lnTo>
                  <a:pt x="5574792" y="0"/>
                </a:lnTo>
                <a:lnTo>
                  <a:pt x="5574792" y="379475"/>
                </a:lnTo>
                <a:lnTo>
                  <a:pt x="0" y="37947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92710" y="5735012"/>
            <a:ext cx="7408545" cy="518495"/>
          </a:xfrm>
          <a:custGeom>
            <a:avLst/>
            <a:gdLst/>
            <a:ahLst/>
            <a:cxnLst/>
            <a:rect l="l" t="t" r="r" b="b"/>
            <a:pathLst>
              <a:path w="7408545" h="379729">
                <a:moveTo>
                  <a:pt x="0" y="0"/>
                </a:moveTo>
                <a:lnTo>
                  <a:pt x="7408164" y="0"/>
                </a:lnTo>
                <a:lnTo>
                  <a:pt x="7408164" y="379475"/>
                </a:lnTo>
                <a:lnTo>
                  <a:pt x="0" y="37947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5942" y="1958803"/>
            <a:ext cx="7933055" cy="11663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4191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  <a:tab pos="1998980" algn="l"/>
              </a:tabLst>
            </a:pPr>
            <a:r>
              <a:rPr sz="2500" b="1" spc="-5" dirty="0">
                <a:latin typeface="Arial"/>
                <a:cs typeface="Arial"/>
              </a:rPr>
              <a:t>A linear model is a </a:t>
            </a:r>
            <a:r>
              <a:rPr sz="25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sum of </a:t>
            </a:r>
            <a:r>
              <a:rPr sz="25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weighted </a:t>
            </a:r>
            <a:r>
              <a:rPr sz="25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variables</a:t>
            </a:r>
            <a:r>
              <a:rPr sz="2500" b="1" spc="-5" dirty="0">
                <a:latin typeface="Arial"/>
                <a:cs typeface="Arial"/>
              </a:rPr>
              <a:t> that  predicts a target output value given an input data  instance</a:t>
            </a:r>
            <a:endParaRPr sz="2500" dirty="0">
              <a:latin typeface="Arial"/>
              <a:cs typeface="Arial"/>
            </a:endParaRPr>
          </a:p>
        </p:txBody>
      </p:sp>
      <p:pic>
        <p:nvPicPr>
          <p:cNvPr id="12" name="Imagen 11" descr="Captura de pantalla 2018-03-12 a las 16.35.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435350"/>
            <a:ext cx="8435622" cy="272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394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25518" y="60313"/>
            <a:ext cx="1373505" cy="296662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103505">
              <a:lnSpc>
                <a:spcPts val="1030"/>
              </a:lnSpc>
              <a:spcBef>
                <a:spcPts val="235"/>
              </a:spcBef>
            </a:pP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APPLIED MACHINE  LEARNING IN</a:t>
            </a:r>
            <a:r>
              <a:rPr sz="950" spc="-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PYTHON</a:t>
            </a:r>
            <a:endParaRPr sz="950">
              <a:latin typeface="Georgia"/>
              <a:cs typeface="Georg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19" y="37457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19" y="224739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56524" y="768354"/>
            <a:ext cx="8587476" cy="108940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516255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Machine Learning brings together  </a:t>
            </a:r>
            <a:r>
              <a:rPr dirty="0"/>
              <a:t>statistics, </a:t>
            </a:r>
            <a:r>
              <a:rPr spc="-5" dirty="0"/>
              <a:t>computer </a:t>
            </a:r>
            <a:r>
              <a:rPr dirty="0"/>
              <a:t>science, </a:t>
            </a:r>
            <a:r>
              <a:rPr spc="-5" dirty="0"/>
              <a:t>and</a:t>
            </a:r>
            <a:r>
              <a:rPr spc="15" dirty="0"/>
              <a:t> </a:t>
            </a:r>
            <a:r>
              <a:rPr spc="-5" dirty="0"/>
              <a:t>more..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35945" y="2001135"/>
            <a:ext cx="7864475" cy="3232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100" b="1" spc="-5" dirty="0">
                <a:solidFill>
                  <a:srgbClr val="002546"/>
                </a:solidFill>
                <a:latin typeface="Arial"/>
                <a:cs typeface="Arial"/>
              </a:rPr>
              <a:t>Statistical</a:t>
            </a:r>
            <a:r>
              <a:rPr sz="2100" b="1" dirty="0">
                <a:solidFill>
                  <a:srgbClr val="002546"/>
                </a:solidFill>
                <a:latin typeface="Arial"/>
                <a:cs typeface="Arial"/>
              </a:rPr>
              <a:t> </a:t>
            </a:r>
            <a:r>
              <a:rPr sz="2100" b="1" spc="-5" dirty="0">
                <a:solidFill>
                  <a:srgbClr val="002546"/>
                </a:solidFill>
                <a:latin typeface="Arial"/>
                <a:cs typeface="Arial"/>
              </a:rPr>
              <a:t>methods</a:t>
            </a:r>
            <a:endParaRPr sz="2100" dirty="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5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1700" i="1" spc="-5" dirty="0">
                <a:solidFill>
                  <a:srgbClr val="002546"/>
                </a:solidFill>
                <a:latin typeface="Arial"/>
                <a:cs typeface="Arial"/>
              </a:rPr>
              <a:t>Infer </a:t>
            </a:r>
            <a:r>
              <a:rPr sz="1700" i="1" dirty="0">
                <a:solidFill>
                  <a:srgbClr val="002546"/>
                </a:solidFill>
                <a:latin typeface="Arial"/>
                <a:cs typeface="Arial"/>
              </a:rPr>
              <a:t>conclusions </a:t>
            </a:r>
            <a:r>
              <a:rPr sz="1700" i="1" spc="-5" dirty="0">
                <a:solidFill>
                  <a:srgbClr val="002546"/>
                </a:solidFill>
                <a:latin typeface="Arial"/>
                <a:cs typeface="Arial"/>
              </a:rPr>
              <a:t>from data</a:t>
            </a:r>
            <a:endParaRPr sz="1700" dirty="0">
              <a:latin typeface="Arial"/>
              <a:cs typeface="Arial"/>
            </a:endParaRPr>
          </a:p>
          <a:p>
            <a:pPr marL="756285" lvl="1" indent="-286385">
              <a:lnSpc>
                <a:spcPts val="2030"/>
              </a:lnSpc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1700" i="1" spc="-5" dirty="0">
                <a:solidFill>
                  <a:srgbClr val="002546"/>
                </a:solidFill>
                <a:latin typeface="Arial"/>
                <a:cs typeface="Arial"/>
              </a:rPr>
              <a:t>Estimate </a:t>
            </a:r>
            <a:r>
              <a:rPr sz="1700" i="1" dirty="0">
                <a:solidFill>
                  <a:srgbClr val="002546"/>
                </a:solidFill>
                <a:latin typeface="Arial"/>
                <a:cs typeface="Arial"/>
              </a:rPr>
              <a:t>reliability of</a:t>
            </a:r>
            <a:r>
              <a:rPr sz="1700" i="1" spc="-15" dirty="0">
                <a:solidFill>
                  <a:srgbClr val="002546"/>
                </a:solidFill>
                <a:latin typeface="Arial"/>
                <a:cs typeface="Arial"/>
              </a:rPr>
              <a:t> </a:t>
            </a:r>
            <a:r>
              <a:rPr sz="1700" i="1" dirty="0">
                <a:solidFill>
                  <a:srgbClr val="002546"/>
                </a:solidFill>
                <a:latin typeface="Arial"/>
                <a:cs typeface="Arial"/>
              </a:rPr>
              <a:t>predictions</a:t>
            </a:r>
            <a:endParaRPr sz="1700" dirty="0">
              <a:latin typeface="Arial"/>
              <a:cs typeface="Arial"/>
            </a:endParaRPr>
          </a:p>
          <a:p>
            <a:pPr marL="355600" indent="-342900">
              <a:lnSpc>
                <a:spcPts val="251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100" b="1" spc="-5" dirty="0">
                <a:solidFill>
                  <a:srgbClr val="002546"/>
                </a:solidFill>
                <a:latin typeface="Arial"/>
                <a:cs typeface="Arial"/>
              </a:rPr>
              <a:t>Computer science</a:t>
            </a:r>
            <a:endParaRPr sz="2100" dirty="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5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1700" i="1" dirty="0">
                <a:solidFill>
                  <a:srgbClr val="002546"/>
                </a:solidFill>
                <a:latin typeface="Arial"/>
                <a:cs typeface="Arial"/>
              </a:rPr>
              <a:t>Large-scale computing</a:t>
            </a:r>
            <a:r>
              <a:rPr sz="1700" i="1" spc="-5" dirty="0">
                <a:solidFill>
                  <a:srgbClr val="002546"/>
                </a:solidFill>
                <a:latin typeface="Arial"/>
                <a:cs typeface="Arial"/>
              </a:rPr>
              <a:t> architectures</a:t>
            </a:r>
            <a:endParaRPr sz="1700" dirty="0">
              <a:latin typeface="Arial"/>
              <a:cs typeface="Arial"/>
            </a:endParaRPr>
          </a:p>
          <a:p>
            <a:pPr marL="756285" marR="5080" lvl="1" indent="-286385">
              <a:lnSpc>
                <a:spcPts val="1630"/>
              </a:lnSpc>
              <a:spcBef>
                <a:spcPts val="395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1700" i="1" dirty="0">
                <a:solidFill>
                  <a:srgbClr val="002546"/>
                </a:solidFill>
                <a:latin typeface="Arial"/>
                <a:cs typeface="Arial"/>
              </a:rPr>
              <a:t>Algorithms </a:t>
            </a:r>
            <a:r>
              <a:rPr sz="1700" i="1" spc="-5" dirty="0">
                <a:solidFill>
                  <a:srgbClr val="002546"/>
                </a:solidFill>
                <a:latin typeface="Arial"/>
                <a:cs typeface="Arial"/>
              </a:rPr>
              <a:t>for </a:t>
            </a:r>
            <a:r>
              <a:rPr sz="1700" i="1" dirty="0">
                <a:solidFill>
                  <a:srgbClr val="002546"/>
                </a:solidFill>
                <a:latin typeface="Arial"/>
                <a:cs typeface="Arial"/>
              </a:rPr>
              <a:t>capturing, manipulating, indexing, combining, retrieving and  </a:t>
            </a:r>
            <a:r>
              <a:rPr sz="1700" i="1" spc="-5" dirty="0">
                <a:solidFill>
                  <a:srgbClr val="002546"/>
                </a:solidFill>
                <a:latin typeface="Arial"/>
                <a:cs typeface="Arial"/>
              </a:rPr>
              <a:t>performing </a:t>
            </a:r>
            <a:r>
              <a:rPr sz="1700" i="1" dirty="0">
                <a:solidFill>
                  <a:srgbClr val="002546"/>
                </a:solidFill>
                <a:latin typeface="Arial"/>
                <a:cs typeface="Arial"/>
              </a:rPr>
              <a:t>predictions on</a:t>
            </a:r>
            <a:r>
              <a:rPr sz="1700" i="1" spc="5" dirty="0">
                <a:solidFill>
                  <a:srgbClr val="002546"/>
                </a:solidFill>
                <a:latin typeface="Arial"/>
                <a:cs typeface="Arial"/>
              </a:rPr>
              <a:t> </a:t>
            </a:r>
            <a:r>
              <a:rPr sz="1700" i="1" spc="-5" dirty="0">
                <a:solidFill>
                  <a:srgbClr val="002546"/>
                </a:solidFill>
                <a:latin typeface="Arial"/>
                <a:cs typeface="Arial"/>
              </a:rPr>
              <a:t>data</a:t>
            </a:r>
            <a:endParaRPr sz="1700" dirty="0">
              <a:latin typeface="Arial"/>
              <a:cs typeface="Arial"/>
            </a:endParaRPr>
          </a:p>
          <a:p>
            <a:pPr marL="756285" lvl="1" indent="-286385">
              <a:lnSpc>
                <a:spcPts val="2030"/>
              </a:lnSpc>
              <a:spcBef>
                <a:spcPts val="15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1700" i="1" spc="-10" dirty="0">
                <a:solidFill>
                  <a:srgbClr val="002546"/>
                </a:solidFill>
                <a:latin typeface="Arial"/>
                <a:cs typeface="Arial"/>
              </a:rPr>
              <a:t>Software </a:t>
            </a:r>
            <a:r>
              <a:rPr sz="1700" i="1" dirty="0">
                <a:solidFill>
                  <a:srgbClr val="002546"/>
                </a:solidFill>
                <a:latin typeface="Arial"/>
                <a:cs typeface="Arial"/>
              </a:rPr>
              <a:t>pipelines </a:t>
            </a:r>
            <a:r>
              <a:rPr sz="1700" i="1" spc="-5" dirty="0">
                <a:solidFill>
                  <a:srgbClr val="002546"/>
                </a:solidFill>
                <a:latin typeface="Arial"/>
                <a:cs typeface="Arial"/>
              </a:rPr>
              <a:t>that </a:t>
            </a:r>
            <a:r>
              <a:rPr sz="1700" i="1" dirty="0">
                <a:solidFill>
                  <a:srgbClr val="002546"/>
                </a:solidFill>
                <a:latin typeface="Arial"/>
                <a:cs typeface="Arial"/>
              </a:rPr>
              <a:t>manage </a:t>
            </a:r>
            <a:r>
              <a:rPr sz="1700" i="1" spc="-5" dirty="0">
                <a:solidFill>
                  <a:srgbClr val="002546"/>
                </a:solidFill>
                <a:latin typeface="Arial"/>
                <a:cs typeface="Arial"/>
              </a:rPr>
              <a:t>the </a:t>
            </a:r>
            <a:r>
              <a:rPr sz="1700" i="1" dirty="0">
                <a:solidFill>
                  <a:srgbClr val="002546"/>
                </a:solidFill>
                <a:latin typeface="Arial"/>
                <a:cs typeface="Arial"/>
              </a:rPr>
              <a:t>complexity of multiple</a:t>
            </a:r>
            <a:r>
              <a:rPr sz="1700" i="1" spc="55" dirty="0">
                <a:solidFill>
                  <a:srgbClr val="002546"/>
                </a:solidFill>
                <a:latin typeface="Arial"/>
                <a:cs typeface="Arial"/>
              </a:rPr>
              <a:t> </a:t>
            </a:r>
            <a:r>
              <a:rPr sz="1700" i="1" dirty="0">
                <a:solidFill>
                  <a:srgbClr val="002546"/>
                </a:solidFill>
                <a:latin typeface="Arial"/>
                <a:cs typeface="Arial"/>
              </a:rPr>
              <a:t>subtasks</a:t>
            </a:r>
            <a:endParaRPr sz="1700" dirty="0">
              <a:latin typeface="Arial"/>
              <a:cs typeface="Arial"/>
            </a:endParaRPr>
          </a:p>
          <a:p>
            <a:pPr marL="355600" indent="-342900">
              <a:lnSpc>
                <a:spcPts val="251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100" b="1" spc="-5" dirty="0">
                <a:solidFill>
                  <a:srgbClr val="002546"/>
                </a:solidFill>
                <a:latin typeface="Arial"/>
                <a:cs typeface="Arial"/>
              </a:rPr>
              <a:t>Economics, </a:t>
            </a:r>
            <a:r>
              <a:rPr sz="2100" b="1" spc="-25" dirty="0">
                <a:solidFill>
                  <a:srgbClr val="002546"/>
                </a:solidFill>
                <a:latin typeface="Arial"/>
                <a:cs typeface="Arial"/>
              </a:rPr>
              <a:t>biology,</a:t>
            </a:r>
            <a:r>
              <a:rPr sz="2100" b="1" spc="50" dirty="0">
                <a:solidFill>
                  <a:srgbClr val="002546"/>
                </a:solidFill>
                <a:latin typeface="Arial"/>
                <a:cs typeface="Arial"/>
              </a:rPr>
              <a:t> </a:t>
            </a:r>
            <a:r>
              <a:rPr sz="2100" b="1" spc="-5" dirty="0">
                <a:solidFill>
                  <a:srgbClr val="002546"/>
                </a:solidFill>
                <a:latin typeface="Arial"/>
                <a:cs typeface="Arial"/>
              </a:rPr>
              <a:t>psychology</a:t>
            </a:r>
            <a:endParaRPr sz="2100" dirty="0">
              <a:latin typeface="Arial"/>
              <a:cs typeface="Arial"/>
            </a:endParaRPr>
          </a:p>
          <a:p>
            <a:pPr marL="756285" marR="43815" lvl="1" indent="-286385">
              <a:lnSpc>
                <a:spcPts val="1630"/>
              </a:lnSpc>
              <a:spcBef>
                <a:spcPts val="415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1700" i="1" dirty="0">
                <a:solidFill>
                  <a:srgbClr val="002546"/>
                </a:solidFill>
                <a:latin typeface="Arial"/>
                <a:cs typeface="Arial"/>
              </a:rPr>
              <a:t>How can an individual or system efficiently improve their </a:t>
            </a:r>
            <a:r>
              <a:rPr sz="1700" i="1" spc="-5" dirty="0">
                <a:solidFill>
                  <a:srgbClr val="002546"/>
                </a:solidFill>
                <a:latin typeface="Arial"/>
                <a:cs typeface="Arial"/>
              </a:rPr>
              <a:t>performance </a:t>
            </a:r>
            <a:r>
              <a:rPr sz="1700" i="1" dirty="0">
                <a:solidFill>
                  <a:srgbClr val="002546"/>
                </a:solidFill>
                <a:latin typeface="Arial"/>
                <a:cs typeface="Arial"/>
              </a:rPr>
              <a:t>in a  given</a:t>
            </a:r>
            <a:r>
              <a:rPr sz="1700" i="1" spc="-10" dirty="0">
                <a:solidFill>
                  <a:srgbClr val="002546"/>
                </a:solidFill>
                <a:latin typeface="Arial"/>
                <a:cs typeface="Arial"/>
              </a:rPr>
              <a:t> </a:t>
            </a:r>
            <a:r>
              <a:rPr sz="1700" i="1" dirty="0">
                <a:solidFill>
                  <a:srgbClr val="002546"/>
                </a:solidFill>
                <a:latin typeface="Arial"/>
                <a:cs typeface="Arial"/>
              </a:rPr>
              <a:t>environment?</a:t>
            </a:r>
            <a:endParaRPr sz="1700" dirty="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5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1700" i="1" spc="5" dirty="0">
                <a:solidFill>
                  <a:srgbClr val="002546"/>
                </a:solidFill>
                <a:latin typeface="Arial"/>
                <a:cs typeface="Arial"/>
              </a:rPr>
              <a:t>What </a:t>
            </a:r>
            <a:r>
              <a:rPr sz="1700" i="1" dirty="0">
                <a:solidFill>
                  <a:srgbClr val="002546"/>
                </a:solidFill>
                <a:latin typeface="Arial"/>
                <a:cs typeface="Arial"/>
              </a:rPr>
              <a:t>is learning and how can it be</a:t>
            </a:r>
            <a:r>
              <a:rPr sz="1700" i="1" spc="-50" dirty="0">
                <a:solidFill>
                  <a:srgbClr val="002546"/>
                </a:solidFill>
                <a:latin typeface="Arial"/>
                <a:cs typeface="Arial"/>
              </a:rPr>
              <a:t> </a:t>
            </a:r>
            <a:r>
              <a:rPr sz="1700" i="1" spc="-10" dirty="0">
                <a:solidFill>
                  <a:srgbClr val="002546"/>
                </a:solidFill>
                <a:latin typeface="Arial"/>
                <a:cs typeface="Arial"/>
              </a:rPr>
              <a:t>optimized?</a:t>
            </a:r>
            <a:endParaRPr sz="17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25515" y="60312"/>
            <a:ext cx="1373505" cy="296662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103505">
              <a:lnSpc>
                <a:spcPts val="1030"/>
              </a:lnSpc>
              <a:spcBef>
                <a:spcPts val="235"/>
              </a:spcBef>
            </a:pP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APPLIED MACHINE  LEARNING IN</a:t>
            </a:r>
            <a:r>
              <a:rPr sz="950" spc="-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PYTHON</a:t>
            </a:r>
            <a:endParaRPr sz="950">
              <a:latin typeface="Georgia"/>
              <a:cs typeface="Georg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19" y="37457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19" y="224739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61490" y="615969"/>
            <a:ext cx="470915" cy="8781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-23964" y="844550"/>
            <a:ext cx="858747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8339" marR="5080" indent="-51689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Least-Squares Linear Regression  ("Ordinary</a:t>
            </a:r>
            <a:r>
              <a:rPr sz="2400" spc="-30" dirty="0"/>
              <a:t> </a:t>
            </a:r>
            <a:r>
              <a:rPr sz="2400" spc="-5" dirty="0"/>
              <a:t>least-squares")</a:t>
            </a:r>
            <a:endParaRPr sz="2400" dirty="0"/>
          </a:p>
        </p:txBody>
      </p:sp>
      <p:sp>
        <p:nvSpPr>
          <p:cNvPr id="14" name="object 14"/>
          <p:cNvSpPr txBox="1"/>
          <p:nvPr/>
        </p:nvSpPr>
        <p:spPr>
          <a:xfrm>
            <a:off x="535940" y="1958803"/>
            <a:ext cx="3723004" cy="253723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Arial"/>
                <a:cs typeface="Arial"/>
              </a:rPr>
              <a:t>Finds </a:t>
            </a:r>
            <a:r>
              <a:rPr sz="2000" i="1" dirty="0">
                <a:latin typeface="Arial"/>
                <a:cs typeface="Arial"/>
              </a:rPr>
              <a:t>w </a:t>
            </a:r>
            <a:r>
              <a:rPr sz="2000" dirty="0">
                <a:latin typeface="Arial"/>
                <a:cs typeface="Arial"/>
              </a:rPr>
              <a:t>and </a:t>
            </a:r>
            <a:r>
              <a:rPr sz="2000" i="1" dirty="0">
                <a:latin typeface="Arial"/>
                <a:cs typeface="Arial"/>
              </a:rPr>
              <a:t>b </a:t>
            </a:r>
            <a:r>
              <a:rPr sz="2000" dirty="0">
                <a:latin typeface="Arial"/>
                <a:cs typeface="Arial"/>
              </a:rPr>
              <a:t>that </a:t>
            </a:r>
            <a:r>
              <a:rPr sz="2000" spc="-5" dirty="0">
                <a:latin typeface="Arial"/>
                <a:cs typeface="Arial"/>
              </a:rPr>
              <a:t>minimizes  the </a:t>
            </a:r>
            <a:r>
              <a:rPr sz="2000" dirty="0">
                <a:latin typeface="Arial"/>
                <a:cs typeface="Arial"/>
              </a:rPr>
              <a:t>mean squared error of</a:t>
            </a:r>
            <a:r>
              <a:rPr sz="2000" spc="-1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  </a:t>
            </a:r>
            <a:r>
              <a:rPr sz="2000" spc="-5" dirty="0">
                <a:latin typeface="Arial"/>
                <a:cs typeface="Arial"/>
              </a:rPr>
              <a:t>linear </a:t>
            </a:r>
            <a:r>
              <a:rPr sz="2000" dirty="0">
                <a:latin typeface="Arial"/>
                <a:cs typeface="Arial"/>
              </a:rPr>
              <a:t>model: the sum of  squared </a:t>
            </a:r>
            <a:r>
              <a:rPr sz="2000" spc="-5" dirty="0">
                <a:latin typeface="Arial"/>
                <a:cs typeface="Arial"/>
              </a:rPr>
              <a:t>differences </a:t>
            </a:r>
            <a:r>
              <a:rPr sz="2000" dirty="0">
                <a:latin typeface="Arial"/>
                <a:cs typeface="Arial"/>
              </a:rPr>
              <a:t>between  predicted target and actual  target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values.</a:t>
            </a:r>
            <a:endParaRPr sz="2000">
              <a:latin typeface="Arial"/>
              <a:cs typeface="Arial"/>
            </a:endParaRPr>
          </a:p>
          <a:p>
            <a:pPr marL="355600" marR="56515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No parameters </a:t>
            </a:r>
            <a:r>
              <a:rPr sz="2000" spc="-5" dirty="0">
                <a:latin typeface="Arial"/>
                <a:cs typeface="Arial"/>
              </a:rPr>
              <a:t>to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control  model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complexity.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524757" y="2553287"/>
            <a:ext cx="4267225" cy="30711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039611" y="3801840"/>
            <a:ext cx="123444" cy="11965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101334" y="3854903"/>
            <a:ext cx="0" cy="1055199"/>
          </a:xfrm>
          <a:custGeom>
            <a:avLst/>
            <a:gdLst/>
            <a:ahLst/>
            <a:cxnLst/>
            <a:rect l="l" t="t" r="r" b="b"/>
            <a:pathLst>
              <a:path h="772795">
                <a:moveTo>
                  <a:pt x="0" y="772515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144769" y="2738488"/>
            <a:ext cx="128015" cy="10321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06492" y="2791552"/>
            <a:ext cx="5715" cy="890460"/>
          </a:xfrm>
          <a:custGeom>
            <a:avLst/>
            <a:gdLst/>
            <a:ahLst/>
            <a:cxnLst/>
            <a:rect l="l" t="t" r="r" b="b"/>
            <a:pathLst>
              <a:path w="5714" h="652144">
                <a:moveTo>
                  <a:pt x="5257" y="651637"/>
                </a:move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80685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25515" y="60312"/>
            <a:ext cx="1373505" cy="296662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103505">
              <a:lnSpc>
                <a:spcPts val="1030"/>
              </a:lnSpc>
              <a:spcBef>
                <a:spcPts val="235"/>
              </a:spcBef>
            </a:pP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APPLIED MACHINE  LEARNING IN</a:t>
            </a:r>
            <a:r>
              <a:rPr sz="950" spc="-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PYTHON</a:t>
            </a:r>
            <a:endParaRPr sz="950">
              <a:latin typeface="Georgia"/>
              <a:cs typeface="Georg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19" y="37457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19" y="224739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Least-Squares Linear Regression in</a:t>
            </a:r>
            <a:r>
              <a:rPr spc="135" dirty="0"/>
              <a:t> </a:t>
            </a:r>
            <a:r>
              <a:rPr spc="-5" dirty="0"/>
              <a:t>Scikit-Learn</a:t>
            </a:r>
          </a:p>
        </p:txBody>
      </p:sp>
      <p:pic>
        <p:nvPicPr>
          <p:cNvPr id="28" name="Imagen 27" descr="Captura de pantalla 2018-03-12 a las 16.35.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74721"/>
            <a:ext cx="8458200" cy="3541770"/>
          </a:xfrm>
          <a:prstGeom prst="rect">
            <a:avLst/>
          </a:prstGeom>
        </p:spPr>
      </p:pic>
      <p:sp>
        <p:nvSpPr>
          <p:cNvPr id="29" name="object 25"/>
          <p:cNvSpPr txBox="1"/>
          <p:nvPr/>
        </p:nvSpPr>
        <p:spPr>
          <a:xfrm>
            <a:off x="4648200" y="1758950"/>
            <a:ext cx="3723640" cy="646331"/>
          </a:xfrm>
          <a:prstGeom prst="rect">
            <a:avLst/>
          </a:prstGeom>
          <a:solidFill>
            <a:srgbClr val="FFFFFF"/>
          </a:solidFill>
          <a:ln w="9144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240"/>
              </a:spcBef>
            </a:pPr>
            <a:r>
              <a:rPr sz="1000" spc="-5" dirty="0">
                <a:latin typeface="Courier New"/>
                <a:cs typeface="Courier New"/>
              </a:rPr>
              <a:t>linear model coeff (w): [</a:t>
            </a:r>
            <a:r>
              <a:rPr sz="1000" spc="1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45.70870465]</a:t>
            </a:r>
            <a:endParaRPr sz="1000" dirty="0">
              <a:latin typeface="Courier New"/>
              <a:cs typeface="Courier New"/>
            </a:endParaRPr>
          </a:p>
          <a:p>
            <a:pPr marL="90170" marR="121920">
              <a:lnSpc>
                <a:spcPct val="100000"/>
              </a:lnSpc>
            </a:pPr>
            <a:r>
              <a:rPr sz="1000" spc="-5" dirty="0">
                <a:latin typeface="Courier New"/>
                <a:cs typeface="Courier New"/>
              </a:rPr>
              <a:t>linear model intercept (b): 148.44575345658873  R-squared score (training):</a:t>
            </a:r>
            <a:r>
              <a:rPr sz="1000" spc="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0.679</a:t>
            </a:r>
            <a:endParaRPr sz="1000" dirty="0">
              <a:latin typeface="Courier New"/>
              <a:cs typeface="Courier New"/>
            </a:endParaRPr>
          </a:p>
          <a:p>
            <a:pPr marL="90170">
              <a:lnSpc>
                <a:spcPct val="100000"/>
              </a:lnSpc>
            </a:pPr>
            <a:r>
              <a:rPr sz="1000" spc="-5" dirty="0">
                <a:latin typeface="Courier New"/>
                <a:cs typeface="Courier New"/>
              </a:rPr>
              <a:t>R-squared score (test):</a:t>
            </a:r>
            <a:r>
              <a:rPr sz="1000" spc="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0.492</a:t>
            </a:r>
            <a:endParaRPr sz="10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004605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Sklearn</a:t>
            </a:r>
            <a:r>
              <a:rPr lang="es-ES" dirty="0"/>
              <a:t>: </a:t>
            </a:r>
            <a:r>
              <a:rPr lang="es-ES" dirty="0" err="1"/>
              <a:t>Regresi</a:t>
            </a:r>
            <a:r>
              <a:rPr lang="es-ES_tradnl" dirty="0" err="1"/>
              <a:t>ón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8650" y="1818823"/>
            <a:ext cx="7695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Lo primero es instanciar el modelo que </a:t>
            </a:r>
            <a:r>
              <a:rPr lang="es-ES_tradnl"/>
              <a:t>queremos utilizar</a:t>
            </a:r>
            <a:endParaRPr lang="es-ES_tradn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5" y="2487005"/>
            <a:ext cx="7877175" cy="11054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TextBox 6"/>
          <p:cNvSpPr txBox="1"/>
          <p:nvPr/>
        </p:nvSpPr>
        <p:spPr>
          <a:xfrm>
            <a:off x="628650" y="4014381"/>
            <a:ext cx="7695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A continuación ya podemos entrenar nuestro modelo, independientemente del modelo, se utilizará el método </a:t>
            </a:r>
            <a:r>
              <a:rPr lang="es-ES_tradnl" dirty="0" err="1"/>
              <a:t>modelo.fit</a:t>
            </a:r>
            <a:r>
              <a:rPr lang="es-ES_tradnl" dirty="0"/>
              <a:t>(X, y), donde X es el conjunto de variables e y contiene el valor a predecir.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996009"/>
            <a:ext cx="7867650" cy="9364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4235375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5815"/>
            <a:ext cx="7886700" cy="538609"/>
          </a:xfrm>
        </p:spPr>
        <p:txBody>
          <a:bodyPr/>
          <a:lstStyle/>
          <a:p>
            <a:r>
              <a:rPr lang="es-ES" dirty="0" err="1"/>
              <a:t>Sklearn</a:t>
            </a:r>
            <a:r>
              <a:rPr lang="es-ES" dirty="0"/>
              <a:t>: </a:t>
            </a:r>
            <a:r>
              <a:rPr lang="es-ES" dirty="0" err="1"/>
              <a:t>Regresi</a:t>
            </a:r>
            <a:r>
              <a:rPr lang="es-ES_tradnl" dirty="0" err="1"/>
              <a:t>ón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8650" y="1493038"/>
            <a:ext cx="7695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Podemos ver los coeficientes resultado del entrenamiento: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851" y="2228793"/>
            <a:ext cx="5272174" cy="33785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4366577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5815"/>
            <a:ext cx="7886700" cy="538609"/>
          </a:xfrm>
        </p:spPr>
        <p:txBody>
          <a:bodyPr/>
          <a:lstStyle/>
          <a:p>
            <a:r>
              <a:rPr lang="es-ES" dirty="0" err="1"/>
              <a:t>Sklearn</a:t>
            </a:r>
            <a:r>
              <a:rPr lang="es-ES" dirty="0"/>
              <a:t>: </a:t>
            </a:r>
            <a:r>
              <a:rPr lang="es-ES" dirty="0" err="1"/>
              <a:t>Regresi</a:t>
            </a:r>
            <a:r>
              <a:rPr lang="es-ES_tradnl" dirty="0" err="1"/>
              <a:t>ón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8650" y="1493038"/>
            <a:ext cx="7695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Y utilizar el modelo para predecir valores mediante el </a:t>
            </a:r>
            <a:r>
              <a:rPr lang="es-ES_tradnl" dirty="0" err="1"/>
              <a:t>metodo</a:t>
            </a:r>
            <a:r>
              <a:rPr lang="es-ES_tradnl" dirty="0"/>
              <a:t> </a:t>
            </a:r>
            <a:r>
              <a:rPr lang="es-ES_tradnl" dirty="0" err="1"/>
              <a:t>predict</a:t>
            </a:r>
            <a:r>
              <a:rPr lang="es-ES_tradnl" dirty="0"/>
              <a:t>(X)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76664"/>
            <a:ext cx="7848600" cy="23930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3158693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5815"/>
            <a:ext cx="7886700" cy="538609"/>
          </a:xfrm>
        </p:spPr>
        <p:txBody>
          <a:bodyPr/>
          <a:lstStyle/>
          <a:p>
            <a:r>
              <a:rPr lang="es-ES" dirty="0" err="1"/>
              <a:t>Sklearn</a:t>
            </a:r>
            <a:r>
              <a:rPr lang="es-ES" dirty="0"/>
              <a:t>: </a:t>
            </a:r>
            <a:r>
              <a:rPr lang="es-ES" dirty="0" err="1"/>
              <a:t>Regresi</a:t>
            </a:r>
            <a:r>
              <a:rPr lang="es-ES_tradnl" dirty="0" err="1"/>
              <a:t>ón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294967295"/>
          </p:nvPr>
        </p:nvSpPr>
        <p:spPr>
          <a:xfrm>
            <a:off x="6457950" y="6509375"/>
            <a:ext cx="2057400" cy="37391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55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86" y="1515360"/>
            <a:ext cx="6533891" cy="51419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6478446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25515" y="60312"/>
            <a:ext cx="1373505" cy="296662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103505">
              <a:lnSpc>
                <a:spcPts val="1030"/>
              </a:lnSpc>
              <a:spcBef>
                <a:spcPts val="235"/>
              </a:spcBef>
            </a:pP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APPLIED MACHINE  LEARNING IN</a:t>
            </a:r>
            <a:r>
              <a:rPr sz="950" spc="-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PYTHON</a:t>
            </a:r>
            <a:endParaRPr sz="950">
              <a:latin typeface="Georgia"/>
              <a:cs typeface="Georg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19" y="37457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19" y="224739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32254" y="709506"/>
            <a:ext cx="347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Ridge</a:t>
            </a:r>
            <a:r>
              <a:rPr sz="3200" spc="-75" dirty="0"/>
              <a:t> </a:t>
            </a:r>
            <a:r>
              <a:rPr sz="3200" spc="-5" dirty="0"/>
              <a:t>Regression</a:t>
            </a:r>
            <a:endParaRPr sz="3200"/>
          </a:p>
        </p:txBody>
      </p:sp>
      <p:sp>
        <p:nvSpPr>
          <p:cNvPr id="8" name="object 8"/>
          <p:cNvSpPr txBox="1"/>
          <p:nvPr/>
        </p:nvSpPr>
        <p:spPr>
          <a:xfrm>
            <a:off x="535938" y="1502440"/>
            <a:ext cx="7984490" cy="463717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55600" marR="5080" indent="-342900">
              <a:lnSpc>
                <a:spcPct val="8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b="1" spc="-5" dirty="0">
                <a:latin typeface="Arial"/>
                <a:cs typeface="Arial"/>
              </a:rPr>
              <a:t>Ridge regression learns </a:t>
            </a:r>
            <a:r>
              <a:rPr sz="1600" b="1" i="1" spc="-5" dirty="0">
                <a:latin typeface="Arial"/>
                <a:cs typeface="Arial"/>
              </a:rPr>
              <a:t>w</a:t>
            </a:r>
            <a:r>
              <a:rPr sz="1600" b="1" spc="-5" dirty="0">
                <a:latin typeface="Arial"/>
                <a:cs typeface="Arial"/>
              </a:rPr>
              <a:t>, </a:t>
            </a:r>
            <a:r>
              <a:rPr sz="1600" b="1" i="1" spc="-5" dirty="0">
                <a:latin typeface="Arial"/>
                <a:cs typeface="Arial"/>
              </a:rPr>
              <a:t>b </a:t>
            </a:r>
            <a:r>
              <a:rPr sz="1600" b="1" spc="-5" dirty="0">
                <a:latin typeface="Arial"/>
                <a:cs typeface="Arial"/>
              </a:rPr>
              <a:t>using </a:t>
            </a:r>
            <a:r>
              <a:rPr sz="1600" b="1" spc="-10" dirty="0">
                <a:latin typeface="Arial"/>
                <a:cs typeface="Arial"/>
              </a:rPr>
              <a:t>the </a:t>
            </a:r>
            <a:r>
              <a:rPr sz="1600" b="1" spc="-5" dirty="0">
                <a:latin typeface="Arial"/>
                <a:cs typeface="Arial"/>
              </a:rPr>
              <a:t>same least-squares criterion </a:t>
            </a:r>
            <a:r>
              <a:rPr sz="1600" b="1" spc="-10" dirty="0">
                <a:latin typeface="Arial"/>
                <a:cs typeface="Arial"/>
              </a:rPr>
              <a:t>but </a:t>
            </a:r>
            <a:r>
              <a:rPr sz="1600" b="1" spc="-5" dirty="0">
                <a:latin typeface="Arial"/>
                <a:cs typeface="Arial"/>
              </a:rPr>
              <a:t>adds a  penalty </a:t>
            </a:r>
            <a:r>
              <a:rPr sz="1600" b="1" spc="-10" dirty="0">
                <a:latin typeface="Arial"/>
                <a:cs typeface="Arial"/>
              </a:rPr>
              <a:t>for </a:t>
            </a:r>
            <a:r>
              <a:rPr sz="1600" b="1" spc="-5" dirty="0">
                <a:latin typeface="Arial"/>
                <a:cs typeface="Arial"/>
              </a:rPr>
              <a:t>large </a:t>
            </a:r>
            <a:r>
              <a:rPr sz="1600" b="1" spc="-10" dirty="0">
                <a:latin typeface="Arial"/>
                <a:cs typeface="Arial"/>
              </a:rPr>
              <a:t>variations </a:t>
            </a:r>
            <a:r>
              <a:rPr sz="1600" b="1" spc="-5" dirty="0">
                <a:latin typeface="Arial"/>
                <a:cs typeface="Arial"/>
              </a:rPr>
              <a:t>in </a:t>
            </a:r>
            <a:r>
              <a:rPr sz="1600" b="1" i="1" spc="-5" dirty="0">
                <a:latin typeface="Arial"/>
                <a:cs typeface="Arial"/>
              </a:rPr>
              <a:t>w</a:t>
            </a:r>
            <a:r>
              <a:rPr sz="1600" b="1" i="1" spc="18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parameters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3527173"/>
            <a:ext cx="8030845" cy="1952842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54965" marR="5080" indent="-342265">
              <a:lnSpc>
                <a:spcPct val="8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b="1" spc="-10" dirty="0">
                <a:latin typeface="Arial"/>
                <a:cs typeface="Arial"/>
              </a:rPr>
              <a:t>Once the </a:t>
            </a:r>
            <a:r>
              <a:rPr sz="1600" b="1" spc="-5" dirty="0">
                <a:latin typeface="Arial"/>
                <a:cs typeface="Arial"/>
              </a:rPr>
              <a:t>parameters are learned, </a:t>
            </a:r>
            <a:r>
              <a:rPr sz="1600" b="1" spc="-10" dirty="0">
                <a:latin typeface="Arial"/>
                <a:cs typeface="Arial"/>
              </a:rPr>
              <a:t>the </a:t>
            </a:r>
            <a:r>
              <a:rPr sz="1600" b="1" spc="-5" dirty="0">
                <a:latin typeface="Arial"/>
                <a:cs typeface="Arial"/>
              </a:rPr>
              <a:t>ridge regression </a:t>
            </a: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prediction</a:t>
            </a:r>
            <a:r>
              <a:rPr sz="1600" b="1" spc="-5" dirty="0">
                <a:latin typeface="Arial"/>
                <a:cs typeface="Arial"/>
              </a:rPr>
              <a:t> formula is </a:t>
            </a:r>
            <a:r>
              <a:rPr sz="1600" b="1" spc="-10" dirty="0">
                <a:latin typeface="Arial"/>
                <a:cs typeface="Arial"/>
              </a:rPr>
              <a:t>the </a:t>
            </a:r>
            <a:r>
              <a:rPr sz="1600" b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same</a:t>
            </a:r>
            <a:r>
              <a:rPr sz="1600" b="1" spc="-5" dirty="0">
                <a:latin typeface="Arial"/>
                <a:cs typeface="Arial"/>
              </a:rPr>
              <a:t> as ordinary</a:t>
            </a:r>
            <a:r>
              <a:rPr sz="1600" b="1" spc="3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least-squares.</a:t>
            </a:r>
            <a:endParaRPr sz="1600">
              <a:latin typeface="Arial"/>
              <a:cs typeface="Arial"/>
            </a:endParaRPr>
          </a:p>
          <a:p>
            <a:pPr marL="355600" marR="55880" indent="-342900">
              <a:lnSpc>
                <a:spcPct val="80000"/>
              </a:lnSpc>
              <a:spcBef>
                <a:spcPts val="99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b="1" spc="-10" dirty="0">
                <a:latin typeface="Arial"/>
                <a:cs typeface="Arial"/>
              </a:rPr>
              <a:t>The </a:t>
            </a:r>
            <a:r>
              <a:rPr sz="1600" b="1" spc="-5" dirty="0">
                <a:latin typeface="Arial"/>
                <a:cs typeface="Arial"/>
              </a:rPr>
              <a:t>addition of a parameter penalty is called </a:t>
            </a: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regularization</a:t>
            </a:r>
            <a:r>
              <a:rPr sz="1600" b="1" spc="-5" dirty="0">
                <a:latin typeface="Arial"/>
                <a:cs typeface="Arial"/>
              </a:rPr>
              <a:t>. Regularization  </a:t>
            </a:r>
            <a:r>
              <a:rPr sz="1600" b="1" spc="-10" dirty="0">
                <a:latin typeface="Arial"/>
                <a:cs typeface="Arial"/>
              </a:rPr>
              <a:t>prevents overfitting </a:t>
            </a:r>
            <a:r>
              <a:rPr sz="1600" b="1" spc="-5" dirty="0">
                <a:latin typeface="Arial"/>
                <a:cs typeface="Arial"/>
              </a:rPr>
              <a:t>by restricting </a:t>
            </a:r>
            <a:r>
              <a:rPr sz="1600" b="1" spc="-10" dirty="0">
                <a:latin typeface="Arial"/>
                <a:cs typeface="Arial"/>
              </a:rPr>
              <a:t>the </a:t>
            </a:r>
            <a:r>
              <a:rPr sz="1600" b="1" spc="-5" dirty="0">
                <a:latin typeface="Arial"/>
                <a:cs typeface="Arial"/>
              </a:rPr>
              <a:t>model, </a:t>
            </a:r>
            <a:r>
              <a:rPr sz="1600" b="1" spc="-10" dirty="0">
                <a:latin typeface="Arial"/>
                <a:cs typeface="Arial"/>
              </a:rPr>
              <a:t>typically </a:t>
            </a:r>
            <a:r>
              <a:rPr sz="1600" b="1" spc="-5" dirty="0">
                <a:latin typeface="Arial"/>
                <a:cs typeface="Arial"/>
              </a:rPr>
              <a:t>to reduce its</a:t>
            </a:r>
            <a:r>
              <a:rPr sz="1600" b="1" spc="430" dirty="0">
                <a:latin typeface="Arial"/>
                <a:cs typeface="Arial"/>
              </a:rPr>
              <a:t> </a:t>
            </a:r>
            <a:r>
              <a:rPr sz="1600" b="1" spc="-20" dirty="0">
                <a:latin typeface="Arial"/>
                <a:cs typeface="Arial"/>
              </a:rPr>
              <a:t>complexity.</a:t>
            </a:r>
            <a:endParaRPr sz="16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b="1" spc="-5" dirty="0">
                <a:latin typeface="Arial"/>
                <a:cs typeface="Arial"/>
              </a:rPr>
              <a:t>Ridge regression uses </a:t>
            </a: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L2 regularization</a:t>
            </a:r>
            <a:r>
              <a:rPr sz="1600" b="1" spc="-5" dirty="0">
                <a:latin typeface="Arial"/>
                <a:cs typeface="Arial"/>
              </a:rPr>
              <a:t>: minimize sum of squares of </a:t>
            </a:r>
            <a:r>
              <a:rPr sz="1600" b="1" i="1" spc="-5" dirty="0">
                <a:latin typeface="Arial"/>
                <a:cs typeface="Arial"/>
              </a:rPr>
              <a:t>w</a:t>
            </a:r>
            <a:r>
              <a:rPr sz="1600" b="1" i="1" spc="23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entries</a:t>
            </a:r>
            <a:endParaRPr sz="16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61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b="1" spc="-10" dirty="0">
                <a:latin typeface="Arial"/>
                <a:cs typeface="Arial"/>
              </a:rPr>
              <a:t>The </a:t>
            </a:r>
            <a:r>
              <a:rPr sz="1600" b="1" spc="-5" dirty="0">
                <a:latin typeface="Arial"/>
                <a:cs typeface="Arial"/>
              </a:rPr>
              <a:t>influence of </a:t>
            </a:r>
            <a:r>
              <a:rPr sz="1600" b="1" spc="-10" dirty="0">
                <a:latin typeface="Arial"/>
                <a:cs typeface="Arial"/>
              </a:rPr>
              <a:t>the </a:t>
            </a:r>
            <a:r>
              <a:rPr sz="1600" b="1" spc="-5" dirty="0">
                <a:latin typeface="Arial"/>
                <a:cs typeface="Arial"/>
              </a:rPr>
              <a:t>regularization term is controlled by </a:t>
            </a:r>
            <a:r>
              <a:rPr sz="1600" b="1" spc="-10" dirty="0">
                <a:latin typeface="Arial"/>
                <a:cs typeface="Arial"/>
              </a:rPr>
              <a:t>the</a:t>
            </a:r>
            <a:r>
              <a:rPr sz="1600" b="1" spc="260" dirty="0">
                <a:latin typeface="Arial"/>
                <a:cs typeface="Arial"/>
              </a:rPr>
              <a:t> </a:t>
            </a:r>
            <a:r>
              <a:rPr sz="1600" spc="-484" dirty="0">
                <a:latin typeface="DejaVu Sans"/>
                <a:cs typeface="DejaVu Sans"/>
              </a:rPr>
              <a:t>𝛼𝛼 </a:t>
            </a:r>
            <a:r>
              <a:rPr sz="1600" b="1" spc="-15" dirty="0">
                <a:latin typeface="Arial"/>
                <a:cs typeface="Arial"/>
              </a:rPr>
              <a:t>parameter.</a:t>
            </a:r>
            <a:endParaRPr sz="16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6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b="1" spc="-5" dirty="0">
                <a:latin typeface="Arial"/>
                <a:cs typeface="Arial"/>
              </a:rPr>
              <a:t>Higher alpha means </a:t>
            </a:r>
            <a:r>
              <a:rPr sz="1600" b="1" spc="-10" dirty="0">
                <a:latin typeface="Arial"/>
                <a:cs typeface="Arial"/>
              </a:rPr>
              <a:t>more </a:t>
            </a:r>
            <a:r>
              <a:rPr sz="1600" b="1" spc="-5" dirty="0">
                <a:latin typeface="Arial"/>
                <a:cs typeface="Arial"/>
              </a:rPr>
              <a:t>regularization and simpler</a:t>
            </a:r>
            <a:r>
              <a:rPr sz="1600" b="1" spc="16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models.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5" name="Imagen 4" descr="Captura de pantalla 2018-03-23 a las 9.44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39950"/>
            <a:ext cx="7010400" cy="122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578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Ejercicio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80E3395-E80F-CF4E-BBDB-FD61D2EA7DAF}"/>
              </a:ext>
            </a:extLst>
          </p:cNvPr>
          <p:cNvSpPr txBox="1"/>
          <p:nvPr/>
        </p:nvSpPr>
        <p:spPr>
          <a:xfrm>
            <a:off x="381000" y="1480225"/>
            <a:ext cx="817698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s-ES_tradnl" dirty="0"/>
              <a:t>Calcula con el </a:t>
            </a:r>
            <a:r>
              <a:rPr lang="es-ES_tradnl" dirty="0" err="1"/>
              <a:t>dataset</a:t>
            </a:r>
            <a:r>
              <a:rPr lang="es-ES_tradnl" dirty="0"/>
              <a:t> de Boston el error (absoluto) para cada predicción</a:t>
            </a:r>
          </a:p>
          <a:p>
            <a:pPr marL="342900" indent="-342900">
              <a:buAutoNum type="arabicPeriod"/>
            </a:pPr>
            <a:r>
              <a:rPr lang="es-ES_tradnl" dirty="0"/>
              <a:t>Calcula el error absoluto máximo, mínimo y el medio</a:t>
            </a:r>
          </a:p>
          <a:p>
            <a:pPr marL="342900" indent="-342900">
              <a:buAutoNum type="arabicPeriod"/>
            </a:pPr>
            <a:r>
              <a:rPr lang="es-ES_tradnl" dirty="0"/>
              <a:t>Dibuja un gráfico de dispersión con el valor real en el eje X </a:t>
            </a:r>
          </a:p>
          <a:p>
            <a:pPr marL="342900" indent="-342900">
              <a:buAutoNum type="arabicPeriod"/>
            </a:pPr>
            <a:r>
              <a:rPr lang="es-ES_tradnl" dirty="0"/>
              <a:t>y la predicción en el Y (pista: </a:t>
            </a:r>
            <a:r>
              <a:rPr lang="es-ES_tradnl" dirty="0" err="1"/>
              <a:t>kind</a:t>
            </a:r>
            <a:r>
              <a:rPr lang="es-ES_tradnl" dirty="0"/>
              <a:t>='</a:t>
            </a:r>
            <a:r>
              <a:rPr lang="es-ES_tradnl" dirty="0" err="1"/>
              <a:t>scatter</a:t>
            </a:r>
            <a:r>
              <a:rPr lang="es-ES_tradnl" dirty="0"/>
              <a:t>', x=‘COL_X', y=‘COL_Y’)</a:t>
            </a:r>
          </a:p>
          <a:p>
            <a:pPr marL="342900" indent="-342900">
              <a:buAutoNum type="arabicPeriod"/>
            </a:pPr>
            <a:r>
              <a:rPr lang="es-ES_tradnl" dirty="0"/>
              <a:t>Dibuja un gráfico de dispersión ERR vs CRIM</a:t>
            </a:r>
          </a:p>
          <a:p>
            <a:pPr marL="342900" indent="-342900">
              <a:buAutoNum type="arabicPeriod"/>
            </a:pPr>
            <a:r>
              <a:rPr lang="es-ES_tradnl" dirty="0"/>
              <a:t>Repite el ejercicio con una regresión de tipo Lasso (</a:t>
            </a:r>
            <a:r>
              <a:rPr lang="es-ES_tradnl" dirty="0" err="1"/>
              <a:t>tb</a:t>
            </a:r>
            <a:r>
              <a:rPr lang="es-ES_tradnl" dirty="0"/>
              <a:t> en </a:t>
            </a:r>
            <a:r>
              <a:rPr lang="es-ES_tradnl" dirty="0" err="1"/>
              <a:t>linearmodels</a:t>
            </a:r>
            <a:r>
              <a:rPr lang="es-ES_tradnl" dirty="0"/>
              <a:t> de </a:t>
            </a:r>
            <a:r>
              <a:rPr lang="es-ES_tradnl" dirty="0" err="1"/>
              <a:t>sklearn</a:t>
            </a:r>
            <a:r>
              <a:rPr lang="es-ES_tradnl" dirty="0"/>
              <a:t>)</a:t>
            </a:r>
          </a:p>
          <a:p>
            <a:pPr marL="342900" indent="-342900">
              <a:buAutoNum type="arabicPeriod"/>
            </a:pPr>
            <a:r>
              <a:rPr lang="es-ES_tradnl" dirty="0"/>
              <a:t>Utiliza una regresión de tipo Ridge, y comparar los tipos utilizados.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938318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es-ES" dirty="0" err="1"/>
              <a:t>Decision</a:t>
            </a:r>
            <a:r>
              <a:rPr lang="es-ES" dirty="0"/>
              <a:t> </a:t>
            </a:r>
            <a:r>
              <a:rPr lang="es-ES" dirty="0" err="1"/>
              <a:t>Tree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299341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25515" y="60312"/>
            <a:ext cx="1373505" cy="296662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103505">
              <a:lnSpc>
                <a:spcPts val="1030"/>
              </a:lnSpc>
              <a:spcBef>
                <a:spcPts val="235"/>
              </a:spcBef>
            </a:pP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APPLIED MACHINE  LEARNING IN</a:t>
            </a:r>
            <a:r>
              <a:rPr sz="950" spc="-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PYTHON</a:t>
            </a:r>
            <a:endParaRPr sz="950">
              <a:latin typeface="Georgia"/>
              <a:cs typeface="Georg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19" y="37457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19" y="224739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35784" y="709507"/>
            <a:ext cx="4872990" cy="5520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spc="-5" dirty="0"/>
              <a:t>Decision </a:t>
            </a:r>
            <a:r>
              <a:rPr sz="3500" spc="-50" dirty="0"/>
              <a:t>Tree</a:t>
            </a:r>
            <a:r>
              <a:rPr sz="3500" spc="-10" dirty="0"/>
              <a:t> </a:t>
            </a:r>
            <a:r>
              <a:rPr sz="3500" spc="-5" dirty="0"/>
              <a:t>Example</a:t>
            </a:r>
            <a:endParaRPr sz="3500"/>
          </a:p>
        </p:txBody>
      </p:sp>
      <p:sp>
        <p:nvSpPr>
          <p:cNvPr id="7" name="object 7"/>
          <p:cNvSpPr/>
          <p:nvPr/>
        </p:nvSpPr>
        <p:spPr>
          <a:xfrm>
            <a:off x="7597142" y="5004609"/>
            <a:ext cx="873251" cy="12381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50866" y="4994205"/>
            <a:ext cx="1153667" cy="12547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19655" y="4767384"/>
            <a:ext cx="1080516" cy="14753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0059" y="5139869"/>
            <a:ext cx="961644" cy="6991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56433" y="5067037"/>
            <a:ext cx="1082039" cy="9717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07281" y="5077440"/>
            <a:ext cx="1042415" cy="9613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922778" y="1768782"/>
            <a:ext cx="932815" cy="25648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20"/>
              </a:spcBef>
            </a:pPr>
            <a:r>
              <a:rPr sz="1400" dirty="0">
                <a:latin typeface="Times New Roman"/>
                <a:cs typeface="Times New Roman"/>
              </a:rPr>
              <a:t>Is it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alive?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053334" y="2203694"/>
            <a:ext cx="374015" cy="404912"/>
          </a:xfrm>
          <a:custGeom>
            <a:avLst/>
            <a:gdLst/>
            <a:ahLst/>
            <a:cxnLst/>
            <a:rect l="l" t="t" r="r" b="b"/>
            <a:pathLst>
              <a:path w="374014" h="296544">
                <a:moveTo>
                  <a:pt x="373773" y="0"/>
                </a:moveTo>
                <a:lnTo>
                  <a:pt x="0" y="2960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03547" y="2556339"/>
            <a:ext cx="83820" cy="105780"/>
          </a:xfrm>
          <a:custGeom>
            <a:avLst/>
            <a:gdLst/>
            <a:ahLst/>
            <a:cxnLst/>
            <a:rect l="l" t="t" r="r" b="b"/>
            <a:pathLst>
              <a:path w="83820" h="77469">
                <a:moveTo>
                  <a:pt x="36080" y="0"/>
                </a:moveTo>
                <a:lnTo>
                  <a:pt x="0" y="77177"/>
                </a:lnTo>
                <a:lnTo>
                  <a:pt x="83388" y="59728"/>
                </a:lnTo>
                <a:lnTo>
                  <a:pt x="360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25698" y="2203693"/>
            <a:ext cx="374015" cy="405779"/>
          </a:xfrm>
          <a:custGeom>
            <a:avLst/>
            <a:gdLst/>
            <a:ahLst/>
            <a:cxnLst/>
            <a:rect l="l" t="t" r="r" b="b"/>
            <a:pathLst>
              <a:path w="374014" h="297180">
                <a:moveTo>
                  <a:pt x="0" y="0"/>
                </a:moveTo>
                <a:lnTo>
                  <a:pt x="373824" y="2967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765878" y="2557327"/>
            <a:ext cx="83820" cy="105780"/>
          </a:xfrm>
          <a:custGeom>
            <a:avLst/>
            <a:gdLst/>
            <a:ahLst/>
            <a:cxnLst/>
            <a:rect l="l" t="t" r="r" b="b"/>
            <a:pathLst>
              <a:path w="83820" h="77469">
                <a:moveTo>
                  <a:pt x="47383" y="0"/>
                </a:moveTo>
                <a:lnTo>
                  <a:pt x="0" y="59677"/>
                </a:lnTo>
                <a:lnTo>
                  <a:pt x="83375" y="77216"/>
                </a:lnTo>
                <a:lnTo>
                  <a:pt x="47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736659" y="2261440"/>
            <a:ext cx="24193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Times New Roman"/>
                <a:cs typeface="Times New Roman"/>
              </a:rPr>
              <a:t>No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69271" y="2261440"/>
            <a:ext cx="28384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55" dirty="0">
                <a:latin typeface="Times New Roman"/>
                <a:cs typeface="Times New Roman"/>
              </a:rPr>
              <a:t>Y</a:t>
            </a:r>
            <a:r>
              <a:rPr sz="1400" dirty="0">
                <a:latin typeface="Times New Roman"/>
                <a:cs typeface="Times New Roman"/>
              </a:rPr>
              <a:t>es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963158" y="3106812"/>
            <a:ext cx="976883" cy="13172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711704" y="2256756"/>
            <a:ext cx="292735" cy="364160"/>
          </a:xfrm>
          <a:custGeom>
            <a:avLst/>
            <a:gdLst/>
            <a:ahLst/>
            <a:cxnLst/>
            <a:rect l="l" t="t" r="r" b="b"/>
            <a:pathLst>
              <a:path w="292735" h="266700">
                <a:moveTo>
                  <a:pt x="0" y="133350"/>
                </a:moveTo>
                <a:lnTo>
                  <a:pt x="7459" y="91201"/>
                </a:lnTo>
                <a:lnTo>
                  <a:pt x="28229" y="54595"/>
                </a:lnTo>
                <a:lnTo>
                  <a:pt x="59900" y="25728"/>
                </a:lnTo>
                <a:lnTo>
                  <a:pt x="100062" y="6798"/>
                </a:lnTo>
                <a:lnTo>
                  <a:pt x="146304" y="0"/>
                </a:lnTo>
                <a:lnTo>
                  <a:pt x="192545" y="6798"/>
                </a:lnTo>
                <a:lnTo>
                  <a:pt x="232707" y="25728"/>
                </a:lnTo>
                <a:lnTo>
                  <a:pt x="264378" y="54595"/>
                </a:lnTo>
                <a:lnTo>
                  <a:pt x="285148" y="91201"/>
                </a:lnTo>
                <a:lnTo>
                  <a:pt x="292608" y="133350"/>
                </a:lnTo>
                <a:lnTo>
                  <a:pt x="285148" y="175498"/>
                </a:lnTo>
                <a:lnTo>
                  <a:pt x="264378" y="212104"/>
                </a:lnTo>
                <a:lnTo>
                  <a:pt x="232707" y="240971"/>
                </a:lnTo>
                <a:lnTo>
                  <a:pt x="192545" y="259901"/>
                </a:lnTo>
                <a:lnTo>
                  <a:pt x="146304" y="266700"/>
                </a:lnTo>
                <a:lnTo>
                  <a:pt x="100062" y="259901"/>
                </a:lnTo>
                <a:lnTo>
                  <a:pt x="59900" y="240971"/>
                </a:lnTo>
                <a:lnTo>
                  <a:pt x="28229" y="212104"/>
                </a:lnTo>
                <a:lnTo>
                  <a:pt x="7459" y="175498"/>
                </a:lnTo>
                <a:lnTo>
                  <a:pt x="0" y="13335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69572" y="4874553"/>
            <a:ext cx="1228725" cy="1471383"/>
          </a:xfrm>
          <a:custGeom>
            <a:avLst/>
            <a:gdLst/>
            <a:ahLst/>
            <a:cxnLst/>
            <a:rect l="l" t="t" r="r" b="b"/>
            <a:pathLst>
              <a:path w="1228725" h="1077595">
                <a:moveTo>
                  <a:pt x="0" y="538733"/>
                </a:moveTo>
                <a:lnTo>
                  <a:pt x="2036" y="494549"/>
                </a:lnTo>
                <a:lnTo>
                  <a:pt x="8038" y="451348"/>
                </a:lnTo>
                <a:lnTo>
                  <a:pt x="17849" y="409269"/>
                </a:lnTo>
                <a:lnTo>
                  <a:pt x="31311" y="368451"/>
                </a:lnTo>
                <a:lnTo>
                  <a:pt x="48265" y="329033"/>
                </a:lnTo>
                <a:lnTo>
                  <a:pt x="68553" y="291154"/>
                </a:lnTo>
                <a:lnTo>
                  <a:pt x="92018" y="254951"/>
                </a:lnTo>
                <a:lnTo>
                  <a:pt x="118501" y="220564"/>
                </a:lnTo>
                <a:lnTo>
                  <a:pt x="147844" y="188131"/>
                </a:lnTo>
                <a:lnTo>
                  <a:pt x="179889" y="157791"/>
                </a:lnTo>
                <a:lnTo>
                  <a:pt x="214477" y="129682"/>
                </a:lnTo>
                <a:lnTo>
                  <a:pt x="251452" y="103944"/>
                </a:lnTo>
                <a:lnTo>
                  <a:pt x="290655" y="80714"/>
                </a:lnTo>
                <a:lnTo>
                  <a:pt x="331927" y="60132"/>
                </a:lnTo>
                <a:lnTo>
                  <a:pt x="375111" y="42336"/>
                </a:lnTo>
                <a:lnTo>
                  <a:pt x="420048" y="27464"/>
                </a:lnTo>
                <a:lnTo>
                  <a:pt x="466581" y="15656"/>
                </a:lnTo>
                <a:lnTo>
                  <a:pt x="514551" y="7051"/>
                </a:lnTo>
                <a:lnTo>
                  <a:pt x="563801" y="1785"/>
                </a:lnTo>
                <a:lnTo>
                  <a:pt x="614172" y="0"/>
                </a:lnTo>
                <a:lnTo>
                  <a:pt x="664542" y="1785"/>
                </a:lnTo>
                <a:lnTo>
                  <a:pt x="713792" y="7051"/>
                </a:lnTo>
                <a:lnTo>
                  <a:pt x="761762" y="15656"/>
                </a:lnTo>
                <a:lnTo>
                  <a:pt x="808295" y="27464"/>
                </a:lnTo>
                <a:lnTo>
                  <a:pt x="853232" y="42336"/>
                </a:lnTo>
                <a:lnTo>
                  <a:pt x="896416" y="60132"/>
                </a:lnTo>
                <a:lnTo>
                  <a:pt x="937688" y="80714"/>
                </a:lnTo>
                <a:lnTo>
                  <a:pt x="976891" y="103944"/>
                </a:lnTo>
                <a:lnTo>
                  <a:pt x="1013866" y="129682"/>
                </a:lnTo>
                <a:lnTo>
                  <a:pt x="1048454" y="157791"/>
                </a:lnTo>
                <a:lnTo>
                  <a:pt x="1080499" y="188131"/>
                </a:lnTo>
                <a:lnTo>
                  <a:pt x="1109842" y="220564"/>
                </a:lnTo>
                <a:lnTo>
                  <a:pt x="1136325" y="254951"/>
                </a:lnTo>
                <a:lnTo>
                  <a:pt x="1159790" y="291154"/>
                </a:lnTo>
                <a:lnTo>
                  <a:pt x="1180078" y="329033"/>
                </a:lnTo>
                <a:lnTo>
                  <a:pt x="1197032" y="368451"/>
                </a:lnTo>
                <a:lnTo>
                  <a:pt x="1210494" y="409269"/>
                </a:lnTo>
                <a:lnTo>
                  <a:pt x="1220305" y="451348"/>
                </a:lnTo>
                <a:lnTo>
                  <a:pt x="1226307" y="494549"/>
                </a:lnTo>
                <a:lnTo>
                  <a:pt x="1228344" y="538733"/>
                </a:lnTo>
                <a:lnTo>
                  <a:pt x="1226307" y="582918"/>
                </a:lnTo>
                <a:lnTo>
                  <a:pt x="1220305" y="626119"/>
                </a:lnTo>
                <a:lnTo>
                  <a:pt x="1210494" y="668198"/>
                </a:lnTo>
                <a:lnTo>
                  <a:pt x="1197032" y="709016"/>
                </a:lnTo>
                <a:lnTo>
                  <a:pt x="1180078" y="748434"/>
                </a:lnTo>
                <a:lnTo>
                  <a:pt x="1159790" y="786313"/>
                </a:lnTo>
                <a:lnTo>
                  <a:pt x="1136325" y="822516"/>
                </a:lnTo>
                <a:lnTo>
                  <a:pt x="1109842" y="856903"/>
                </a:lnTo>
                <a:lnTo>
                  <a:pt x="1080499" y="889336"/>
                </a:lnTo>
                <a:lnTo>
                  <a:pt x="1048454" y="919676"/>
                </a:lnTo>
                <a:lnTo>
                  <a:pt x="1013866" y="947785"/>
                </a:lnTo>
                <a:lnTo>
                  <a:pt x="976891" y="973523"/>
                </a:lnTo>
                <a:lnTo>
                  <a:pt x="937688" y="996753"/>
                </a:lnTo>
                <a:lnTo>
                  <a:pt x="896416" y="1017335"/>
                </a:lnTo>
                <a:lnTo>
                  <a:pt x="853232" y="1035131"/>
                </a:lnTo>
                <a:lnTo>
                  <a:pt x="808295" y="1050003"/>
                </a:lnTo>
                <a:lnTo>
                  <a:pt x="761762" y="1061811"/>
                </a:lnTo>
                <a:lnTo>
                  <a:pt x="713792" y="1070416"/>
                </a:lnTo>
                <a:lnTo>
                  <a:pt x="664542" y="1075682"/>
                </a:lnTo>
                <a:lnTo>
                  <a:pt x="614172" y="1077467"/>
                </a:lnTo>
                <a:lnTo>
                  <a:pt x="563801" y="1075682"/>
                </a:lnTo>
                <a:lnTo>
                  <a:pt x="514551" y="1070416"/>
                </a:lnTo>
                <a:lnTo>
                  <a:pt x="466581" y="1061811"/>
                </a:lnTo>
                <a:lnTo>
                  <a:pt x="420048" y="1050003"/>
                </a:lnTo>
                <a:lnTo>
                  <a:pt x="375111" y="1035131"/>
                </a:lnTo>
                <a:lnTo>
                  <a:pt x="331927" y="1017335"/>
                </a:lnTo>
                <a:lnTo>
                  <a:pt x="290655" y="996753"/>
                </a:lnTo>
                <a:lnTo>
                  <a:pt x="251452" y="973523"/>
                </a:lnTo>
                <a:lnTo>
                  <a:pt x="214477" y="947785"/>
                </a:lnTo>
                <a:lnTo>
                  <a:pt x="179889" y="919676"/>
                </a:lnTo>
                <a:lnTo>
                  <a:pt x="147844" y="889336"/>
                </a:lnTo>
                <a:lnTo>
                  <a:pt x="118501" y="856903"/>
                </a:lnTo>
                <a:lnTo>
                  <a:pt x="92018" y="822516"/>
                </a:lnTo>
                <a:lnTo>
                  <a:pt x="68553" y="786313"/>
                </a:lnTo>
                <a:lnTo>
                  <a:pt x="48265" y="748434"/>
                </a:lnTo>
                <a:lnTo>
                  <a:pt x="31311" y="709016"/>
                </a:lnTo>
                <a:lnTo>
                  <a:pt x="17849" y="668198"/>
                </a:lnTo>
                <a:lnTo>
                  <a:pt x="8038" y="626119"/>
                </a:lnTo>
                <a:lnTo>
                  <a:pt x="2036" y="582918"/>
                </a:lnTo>
                <a:lnTo>
                  <a:pt x="0" y="538733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85368" y="4887038"/>
            <a:ext cx="1229995" cy="1471383"/>
          </a:xfrm>
          <a:custGeom>
            <a:avLst/>
            <a:gdLst/>
            <a:ahLst/>
            <a:cxnLst/>
            <a:rect l="l" t="t" r="r" b="b"/>
            <a:pathLst>
              <a:path w="1229995" h="1077595">
                <a:moveTo>
                  <a:pt x="0" y="538734"/>
                </a:moveTo>
                <a:lnTo>
                  <a:pt x="2038" y="494549"/>
                </a:lnTo>
                <a:lnTo>
                  <a:pt x="8048" y="451348"/>
                </a:lnTo>
                <a:lnTo>
                  <a:pt x="17871" y="409269"/>
                </a:lnTo>
                <a:lnTo>
                  <a:pt x="31349" y="368451"/>
                </a:lnTo>
                <a:lnTo>
                  <a:pt x="48323" y="329033"/>
                </a:lnTo>
                <a:lnTo>
                  <a:pt x="68636" y="291154"/>
                </a:lnTo>
                <a:lnTo>
                  <a:pt x="92130" y="254951"/>
                </a:lnTo>
                <a:lnTo>
                  <a:pt x="118645" y="220564"/>
                </a:lnTo>
                <a:lnTo>
                  <a:pt x="148024" y="188131"/>
                </a:lnTo>
                <a:lnTo>
                  <a:pt x="180108" y="157791"/>
                </a:lnTo>
                <a:lnTo>
                  <a:pt x="214739" y="129682"/>
                </a:lnTo>
                <a:lnTo>
                  <a:pt x="251759" y="103944"/>
                </a:lnTo>
                <a:lnTo>
                  <a:pt x="291010" y="80714"/>
                </a:lnTo>
                <a:lnTo>
                  <a:pt x="332334" y="60132"/>
                </a:lnTo>
                <a:lnTo>
                  <a:pt x="375571" y="42336"/>
                </a:lnTo>
                <a:lnTo>
                  <a:pt x="420565" y="27464"/>
                </a:lnTo>
                <a:lnTo>
                  <a:pt x="467156" y="15656"/>
                </a:lnTo>
                <a:lnTo>
                  <a:pt x="515187" y="7051"/>
                </a:lnTo>
                <a:lnTo>
                  <a:pt x="564499" y="1785"/>
                </a:lnTo>
                <a:lnTo>
                  <a:pt x="614934" y="0"/>
                </a:lnTo>
                <a:lnTo>
                  <a:pt x="665368" y="1785"/>
                </a:lnTo>
                <a:lnTo>
                  <a:pt x="714680" y="7051"/>
                </a:lnTo>
                <a:lnTo>
                  <a:pt x="762711" y="15656"/>
                </a:lnTo>
                <a:lnTo>
                  <a:pt x="809302" y="27464"/>
                </a:lnTo>
                <a:lnTo>
                  <a:pt x="854296" y="42336"/>
                </a:lnTo>
                <a:lnTo>
                  <a:pt x="897533" y="60132"/>
                </a:lnTo>
                <a:lnTo>
                  <a:pt x="938857" y="80714"/>
                </a:lnTo>
                <a:lnTo>
                  <a:pt x="978108" y="103944"/>
                </a:lnTo>
                <a:lnTo>
                  <a:pt x="1015128" y="129682"/>
                </a:lnTo>
                <a:lnTo>
                  <a:pt x="1049759" y="157791"/>
                </a:lnTo>
                <a:lnTo>
                  <a:pt x="1081843" y="188131"/>
                </a:lnTo>
                <a:lnTo>
                  <a:pt x="1111222" y="220564"/>
                </a:lnTo>
                <a:lnTo>
                  <a:pt x="1137737" y="254951"/>
                </a:lnTo>
                <a:lnTo>
                  <a:pt x="1161231" y="291154"/>
                </a:lnTo>
                <a:lnTo>
                  <a:pt x="1181544" y="329033"/>
                </a:lnTo>
                <a:lnTo>
                  <a:pt x="1198518" y="368451"/>
                </a:lnTo>
                <a:lnTo>
                  <a:pt x="1211996" y="409269"/>
                </a:lnTo>
                <a:lnTo>
                  <a:pt x="1221819" y="451348"/>
                </a:lnTo>
                <a:lnTo>
                  <a:pt x="1227829" y="494549"/>
                </a:lnTo>
                <a:lnTo>
                  <a:pt x="1229868" y="538734"/>
                </a:lnTo>
                <a:lnTo>
                  <a:pt x="1227829" y="582918"/>
                </a:lnTo>
                <a:lnTo>
                  <a:pt x="1221819" y="626119"/>
                </a:lnTo>
                <a:lnTo>
                  <a:pt x="1211996" y="668198"/>
                </a:lnTo>
                <a:lnTo>
                  <a:pt x="1198518" y="709016"/>
                </a:lnTo>
                <a:lnTo>
                  <a:pt x="1181544" y="748434"/>
                </a:lnTo>
                <a:lnTo>
                  <a:pt x="1161231" y="786313"/>
                </a:lnTo>
                <a:lnTo>
                  <a:pt x="1137737" y="822516"/>
                </a:lnTo>
                <a:lnTo>
                  <a:pt x="1111222" y="856903"/>
                </a:lnTo>
                <a:lnTo>
                  <a:pt x="1081843" y="889336"/>
                </a:lnTo>
                <a:lnTo>
                  <a:pt x="1049759" y="919676"/>
                </a:lnTo>
                <a:lnTo>
                  <a:pt x="1015128" y="947785"/>
                </a:lnTo>
                <a:lnTo>
                  <a:pt x="978108" y="973523"/>
                </a:lnTo>
                <a:lnTo>
                  <a:pt x="938857" y="996753"/>
                </a:lnTo>
                <a:lnTo>
                  <a:pt x="897533" y="1017335"/>
                </a:lnTo>
                <a:lnTo>
                  <a:pt x="854296" y="1035131"/>
                </a:lnTo>
                <a:lnTo>
                  <a:pt x="809302" y="1050003"/>
                </a:lnTo>
                <a:lnTo>
                  <a:pt x="762711" y="1061811"/>
                </a:lnTo>
                <a:lnTo>
                  <a:pt x="714680" y="1070416"/>
                </a:lnTo>
                <a:lnTo>
                  <a:pt x="665368" y="1075682"/>
                </a:lnTo>
                <a:lnTo>
                  <a:pt x="614934" y="1077468"/>
                </a:lnTo>
                <a:lnTo>
                  <a:pt x="564499" y="1075682"/>
                </a:lnTo>
                <a:lnTo>
                  <a:pt x="515187" y="1070416"/>
                </a:lnTo>
                <a:lnTo>
                  <a:pt x="467156" y="1061811"/>
                </a:lnTo>
                <a:lnTo>
                  <a:pt x="420565" y="1050003"/>
                </a:lnTo>
                <a:lnTo>
                  <a:pt x="375571" y="1035131"/>
                </a:lnTo>
                <a:lnTo>
                  <a:pt x="332334" y="1017335"/>
                </a:lnTo>
                <a:lnTo>
                  <a:pt x="291010" y="996753"/>
                </a:lnTo>
                <a:lnTo>
                  <a:pt x="251759" y="973523"/>
                </a:lnTo>
                <a:lnTo>
                  <a:pt x="214739" y="947785"/>
                </a:lnTo>
                <a:lnTo>
                  <a:pt x="180108" y="919676"/>
                </a:lnTo>
                <a:lnTo>
                  <a:pt x="148024" y="889336"/>
                </a:lnTo>
                <a:lnTo>
                  <a:pt x="118645" y="856903"/>
                </a:lnTo>
                <a:lnTo>
                  <a:pt x="92130" y="822516"/>
                </a:lnTo>
                <a:lnTo>
                  <a:pt x="68636" y="786313"/>
                </a:lnTo>
                <a:lnTo>
                  <a:pt x="48323" y="748434"/>
                </a:lnTo>
                <a:lnTo>
                  <a:pt x="31349" y="709016"/>
                </a:lnTo>
                <a:lnTo>
                  <a:pt x="17871" y="668198"/>
                </a:lnTo>
                <a:lnTo>
                  <a:pt x="8048" y="626119"/>
                </a:lnTo>
                <a:lnTo>
                  <a:pt x="2038" y="582918"/>
                </a:lnTo>
                <a:lnTo>
                  <a:pt x="0" y="538734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355087" y="4874553"/>
            <a:ext cx="1228725" cy="1471383"/>
          </a:xfrm>
          <a:custGeom>
            <a:avLst/>
            <a:gdLst/>
            <a:ahLst/>
            <a:cxnLst/>
            <a:rect l="l" t="t" r="r" b="b"/>
            <a:pathLst>
              <a:path w="1228725" h="1077595">
                <a:moveTo>
                  <a:pt x="0" y="538733"/>
                </a:moveTo>
                <a:lnTo>
                  <a:pt x="2036" y="494549"/>
                </a:lnTo>
                <a:lnTo>
                  <a:pt x="8038" y="451348"/>
                </a:lnTo>
                <a:lnTo>
                  <a:pt x="17849" y="409269"/>
                </a:lnTo>
                <a:lnTo>
                  <a:pt x="31311" y="368451"/>
                </a:lnTo>
                <a:lnTo>
                  <a:pt x="48265" y="329033"/>
                </a:lnTo>
                <a:lnTo>
                  <a:pt x="68553" y="291154"/>
                </a:lnTo>
                <a:lnTo>
                  <a:pt x="92018" y="254951"/>
                </a:lnTo>
                <a:lnTo>
                  <a:pt x="118501" y="220564"/>
                </a:lnTo>
                <a:lnTo>
                  <a:pt x="147844" y="188131"/>
                </a:lnTo>
                <a:lnTo>
                  <a:pt x="179889" y="157791"/>
                </a:lnTo>
                <a:lnTo>
                  <a:pt x="214477" y="129682"/>
                </a:lnTo>
                <a:lnTo>
                  <a:pt x="251452" y="103944"/>
                </a:lnTo>
                <a:lnTo>
                  <a:pt x="290655" y="80714"/>
                </a:lnTo>
                <a:lnTo>
                  <a:pt x="331927" y="60132"/>
                </a:lnTo>
                <a:lnTo>
                  <a:pt x="375111" y="42336"/>
                </a:lnTo>
                <a:lnTo>
                  <a:pt x="420048" y="27464"/>
                </a:lnTo>
                <a:lnTo>
                  <a:pt x="466581" y="15656"/>
                </a:lnTo>
                <a:lnTo>
                  <a:pt x="514551" y="7051"/>
                </a:lnTo>
                <a:lnTo>
                  <a:pt x="563801" y="1785"/>
                </a:lnTo>
                <a:lnTo>
                  <a:pt x="614172" y="0"/>
                </a:lnTo>
                <a:lnTo>
                  <a:pt x="664542" y="1785"/>
                </a:lnTo>
                <a:lnTo>
                  <a:pt x="713792" y="7051"/>
                </a:lnTo>
                <a:lnTo>
                  <a:pt x="761762" y="15656"/>
                </a:lnTo>
                <a:lnTo>
                  <a:pt x="808295" y="27464"/>
                </a:lnTo>
                <a:lnTo>
                  <a:pt x="853232" y="42336"/>
                </a:lnTo>
                <a:lnTo>
                  <a:pt x="896416" y="60132"/>
                </a:lnTo>
                <a:lnTo>
                  <a:pt x="937688" y="80714"/>
                </a:lnTo>
                <a:lnTo>
                  <a:pt x="976891" y="103944"/>
                </a:lnTo>
                <a:lnTo>
                  <a:pt x="1013866" y="129682"/>
                </a:lnTo>
                <a:lnTo>
                  <a:pt x="1048454" y="157791"/>
                </a:lnTo>
                <a:lnTo>
                  <a:pt x="1080499" y="188131"/>
                </a:lnTo>
                <a:lnTo>
                  <a:pt x="1109842" y="220564"/>
                </a:lnTo>
                <a:lnTo>
                  <a:pt x="1136325" y="254951"/>
                </a:lnTo>
                <a:lnTo>
                  <a:pt x="1159790" y="291154"/>
                </a:lnTo>
                <a:lnTo>
                  <a:pt x="1180078" y="329033"/>
                </a:lnTo>
                <a:lnTo>
                  <a:pt x="1197032" y="368451"/>
                </a:lnTo>
                <a:lnTo>
                  <a:pt x="1210494" y="409269"/>
                </a:lnTo>
                <a:lnTo>
                  <a:pt x="1220305" y="451348"/>
                </a:lnTo>
                <a:lnTo>
                  <a:pt x="1226307" y="494549"/>
                </a:lnTo>
                <a:lnTo>
                  <a:pt x="1228344" y="538733"/>
                </a:lnTo>
                <a:lnTo>
                  <a:pt x="1226307" y="582918"/>
                </a:lnTo>
                <a:lnTo>
                  <a:pt x="1220305" y="626119"/>
                </a:lnTo>
                <a:lnTo>
                  <a:pt x="1210494" y="668198"/>
                </a:lnTo>
                <a:lnTo>
                  <a:pt x="1197032" y="709016"/>
                </a:lnTo>
                <a:lnTo>
                  <a:pt x="1180078" y="748434"/>
                </a:lnTo>
                <a:lnTo>
                  <a:pt x="1159790" y="786313"/>
                </a:lnTo>
                <a:lnTo>
                  <a:pt x="1136325" y="822516"/>
                </a:lnTo>
                <a:lnTo>
                  <a:pt x="1109842" y="856903"/>
                </a:lnTo>
                <a:lnTo>
                  <a:pt x="1080499" y="889336"/>
                </a:lnTo>
                <a:lnTo>
                  <a:pt x="1048454" y="919676"/>
                </a:lnTo>
                <a:lnTo>
                  <a:pt x="1013866" y="947785"/>
                </a:lnTo>
                <a:lnTo>
                  <a:pt x="976891" y="973523"/>
                </a:lnTo>
                <a:lnTo>
                  <a:pt x="937688" y="996753"/>
                </a:lnTo>
                <a:lnTo>
                  <a:pt x="896416" y="1017335"/>
                </a:lnTo>
                <a:lnTo>
                  <a:pt x="853232" y="1035131"/>
                </a:lnTo>
                <a:lnTo>
                  <a:pt x="808295" y="1050003"/>
                </a:lnTo>
                <a:lnTo>
                  <a:pt x="761762" y="1061811"/>
                </a:lnTo>
                <a:lnTo>
                  <a:pt x="713792" y="1070416"/>
                </a:lnTo>
                <a:lnTo>
                  <a:pt x="664542" y="1075682"/>
                </a:lnTo>
                <a:lnTo>
                  <a:pt x="614172" y="1077467"/>
                </a:lnTo>
                <a:lnTo>
                  <a:pt x="563801" y="1075682"/>
                </a:lnTo>
                <a:lnTo>
                  <a:pt x="514551" y="1070416"/>
                </a:lnTo>
                <a:lnTo>
                  <a:pt x="466581" y="1061811"/>
                </a:lnTo>
                <a:lnTo>
                  <a:pt x="420048" y="1050003"/>
                </a:lnTo>
                <a:lnTo>
                  <a:pt x="375111" y="1035131"/>
                </a:lnTo>
                <a:lnTo>
                  <a:pt x="331927" y="1017335"/>
                </a:lnTo>
                <a:lnTo>
                  <a:pt x="290655" y="996753"/>
                </a:lnTo>
                <a:lnTo>
                  <a:pt x="251452" y="973523"/>
                </a:lnTo>
                <a:lnTo>
                  <a:pt x="214477" y="947785"/>
                </a:lnTo>
                <a:lnTo>
                  <a:pt x="179889" y="919676"/>
                </a:lnTo>
                <a:lnTo>
                  <a:pt x="147844" y="889336"/>
                </a:lnTo>
                <a:lnTo>
                  <a:pt x="118501" y="856903"/>
                </a:lnTo>
                <a:lnTo>
                  <a:pt x="92018" y="822516"/>
                </a:lnTo>
                <a:lnTo>
                  <a:pt x="68553" y="786313"/>
                </a:lnTo>
                <a:lnTo>
                  <a:pt x="48265" y="748434"/>
                </a:lnTo>
                <a:lnTo>
                  <a:pt x="31311" y="709016"/>
                </a:lnTo>
                <a:lnTo>
                  <a:pt x="17849" y="668198"/>
                </a:lnTo>
                <a:lnTo>
                  <a:pt x="8038" y="626119"/>
                </a:lnTo>
                <a:lnTo>
                  <a:pt x="2036" y="582918"/>
                </a:lnTo>
                <a:lnTo>
                  <a:pt x="0" y="538733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31293" y="2996523"/>
            <a:ext cx="978407" cy="13172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75133" y="2963229"/>
            <a:ext cx="473951" cy="68878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22376" y="2996522"/>
            <a:ext cx="379476" cy="5597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22376" y="2996523"/>
            <a:ext cx="379730" cy="560113"/>
          </a:xfrm>
          <a:custGeom>
            <a:avLst/>
            <a:gdLst/>
            <a:ahLst/>
            <a:cxnLst/>
            <a:rect l="l" t="t" r="r" b="b"/>
            <a:pathLst>
              <a:path w="379730" h="410210">
                <a:moveTo>
                  <a:pt x="0" y="204977"/>
                </a:moveTo>
                <a:lnTo>
                  <a:pt x="5011" y="157977"/>
                </a:lnTo>
                <a:lnTo>
                  <a:pt x="19285" y="114833"/>
                </a:lnTo>
                <a:lnTo>
                  <a:pt x="41683" y="76774"/>
                </a:lnTo>
                <a:lnTo>
                  <a:pt x="71067" y="45030"/>
                </a:lnTo>
                <a:lnTo>
                  <a:pt x="106296" y="20833"/>
                </a:lnTo>
                <a:lnTo>
                  <a:pt x="146233" y="5413"/>
                </a:lnTo>
                <a:lnTo>
                  <a:pt x="189738" y="0"/>
                </a:lnTo>
                <a:lnTo>
                  <a:pt x="233242" y="5413"/>
                </a:lnTo>
                <a:lnTo>
                  <a:pt x="273179" y="20833"/>
                </a:lnTo>
                <a:lnTo>
                  <a:pt x="308408" y="45030"/>
                </a:lnTo>
                <a:lnTo>
                  <a:pt x="337792" y="76774"/>
                </a:lnTo>
                <a:lnTo>
                  <a:pt x="360190" y="114833"/>
                </a:lnTo>
                <a:lnTo>
                  <a:pt x="374464" y="157977"/>
                </a:lnTo>
                <a:lnTo>
                  <a:pt x="379476" y="204977"/>
                </a:lnTo>
                <a:lnTo>
                  <a:pt x="374464" y="251978"/>
                </a:lnTo>
                <a:lnTo>
                  <a:pt x="360190" y="295122"/>
                </a:lnTo>
                <a:lnTo>
                  <a:pt x="337792" y="333181"/>
                </a:lnTo>
                <a:lnTo>
                  <a:pt x="308408" y="364925"/>
                </a:lnTo>
                <a:lnTo>
                  <a:pt x="273179" y="389122"/>
                </a:lnTo>
                <a:lnTo>
                  <a:pt x="233242" y="404542"/>
                </a:lnTo>
                <a:lnTo>
                  <a:pt x="189738" y="409955"/>
                </a:lnTo>
                <a:lnTo>
                  <a:pt x="146233" y="404542"/>
                </a:lnTo>
                <a:lnTo>
                  <a:pt x="106296" y="389122"/>
                </a:lnTo>
                <a:lnTo>
                  <a:pt x="71067" y="364925"/>
                </a:lnTo>
                <a:lnTo>
                  <a:pt x="41683" y="333181"/>
                </a:lnTo>
                <a:lnTo>
                  <a:pt x="19285" y="295122"/>
                </a:lnTo>
                <a:lnTo>
                  <a:pt x="5011" y="251978"/>
                </a:lnTo>
                <a:lnTo>
                  <a:pt x="0" y="204977"/>
                </a:lnTo>
                <a:close/>
              </a:path>
            </a:pathLst>
          </a:custGeom>
          <a:ln w="9144">
            <a:solidFill>
              <a:srgbClr val="4A4A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17677" y="1406701"/>
            <a:ext cx="1700783" cy="19727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84375" y="1856181"/>
            <a:ext cx="961644" cy="6991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237474" y="4393825"/>
            <a:ext cx="239077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Times New Roman"/>
                <a:cs typeface="Times New Roman"/>
              </a:rPr>
              <a:t>Objects with Alive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==</a:t>
            </a:r>
            <a:r>
              <a:rPr sz="1800" spc="-1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Times New Roman"/>
                <a:cs typeface="Times New Roman"/>
              </a:rPr>
              <a:t>No</a:t>
            </a:r>
            <a:endParaRPr sz="18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27965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Applied</a:t>
            </a:r>
            <a:r>
              <a:rPr lang="es-ES" dirty="0"/>
              <a:t> Machine </a:t>
            </a:r>
            <a:r>
              <a:rPr lang="es-ES" dirty="0" err="1"/>
              <a:t>Learning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506328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25515" y="60312"/>
            <a:ext cx="1373505" cy="296662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103505">
              <a:lnSpc>
                <a:spcPts val="1030"/>
              </a:lnSpc>
              <a:spcBef>
                <a:spcPts val="235"/>
              </a:spcBef>
            </a:pP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APPLIED MACHINE  LEARNING IN</a:t>
            </a:r>
            <a:r>
              <a:rPr sz="950" spc="-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PYTHON</a:t>
            </a:r>
            <a:endParaRPr sz="950">
              <a:latin typeface="Georgia"/>
              <a:cs typeface="Georg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19" y="37457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19" y="224739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35784" y="709507"/>
            <a:ext cx="4872990" cy="5520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spc="-5" dirty="0"/>
              <a:t>Decision </a:t>
            </a:r>
            <a:r>
              <a:rPr sz="3500" spc="-50" dirty="0"/>
              <a:t>Tree</a:t>
            </a:r>
            <a:r>
              <a:rPr sz="3500" spc="-10" dirty="0"/>
              <a:t> </a:t>
            </a:r>
            <a:r>
              <a:rPr sz="3500" spc="-5" dirty="0"/>
              <a:t>Example</a:t>
            </a:r>
            <a:endParaRPr sz="3500"/>
          </a:p>
        </p:txBody>
      </p:sp>
      <p:sp>
        <p:nvSpPr>
          <p:cNvPr id="7" name="object 7"/>
          <p:cNvSpPr/>
          <p:nvPr/>
        </p:nvSpPr>
        <p:spPr>
          <a:xfrm>
            <a:off x="7597142" y="5004609"/>
            <a:ext cx="873251" cy="12381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50866" y="4994205"/>
            <a:ext cx="1153667" cy="12547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19655" y="4767384"/>
            <a:ext cx="1080516" cy="14753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0059" y="5139869"/>
            <a:ext cx="961644" cy="6991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07281" y="5077440"/>
            <a:ext cx="1042415" cy="9613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922778" y="1768782"/>
            <a:ext cx="932815" cy="25648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20"/>
              </a:spcBef>
            </a:pPr>
            <a:r>
              <a:rPr sz="1400" dirty="0">
                <a:latin typeface="Times New Roman"/>
                <a:cs typeface="Times New Roman"/>
              </a:rPr>
              <a:t>Is it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alive?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86100" y="2692709"/>
            <a:ext cx="1024255" cy="255839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15"/>
              </a:spcBef>
            </a:pPr>
            <a:r>
              <a:rPr sz="1400" dirty="0">
                <a:latin typeface="Times New Roman"/>
                <a:cs typeface="Times New Roman"/>
              </a:rPr>
              <a:t>Does it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fly?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053334" y="2203694"/>
            <a:ext cx="374015" cy="404912"/>
          </a:xfrm>
          <a:custGeom>
            <a:avLst/>
            <a:gdLst/>
            <a:ahLst/>
            <a:cxnLst/>
            <a:rect l="l" t="t" r="r" b="b"/>
            <a:pathLst>
              <a:path w="374014" h="296544">
                <a:moveTo>
                  <a:pt x="373773" y="0"/>
                </a:moveTo>
                <a:lnTo>
                  <a:pt x="0" y="2960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03547" y="2556339"/>
            <a:ext cx="83820" cy="105780"/>
          </a:xfrm>
          <a:custGeom>
            <a:avLst/>
            <a:gdLst/>
            <a:ahLst/>
            <a:cxnLst/>
            <a:rect l="l" t="t" r="r" b="b"/>
            <a:pathLst>
              <a:path w="83820" h="77469">
                <a:moveTo>
                  <a:pt x="36080" y="0"/>
                </a:moveTo>
                <a:lnTo>
                  <a:pt x="0" y="77177"/>
                </a:lnTo>
                <a:lnTo>
                  <a:pt x="83388" y="59728"/>
                </a:lnTo>
                <a:lnTo>
                  <a:pt x="360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25698" y="2203693"/>
            <a:ext cx="374015" cy="405779"/>
          </a:xfrm>
          <a:custGeom>
            <a:avLst/>
            <a:gdLst/>
            <a:ahLst/>
            <a:cxnLst/>
            <a:rect l="l" t="t" r="r" b="b"/>
            <a:pathLst>
              <a:path w="374014" h="297180">
                <a:moveTo>
                  <a:pt x="0" y="0"/>
                </a:moveTo>
                <a:lnTo>
                  <a:pt x="373824" y="2967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765878" y="2557327"/>
            <a:ext cx="83820" cy="105780"/>
          </a:xfrm>
          <a:custGeom>
            <a:avLst/>
            <a:gdLst/>
            <a:ahLst/>
            <a:cxnLst/>
            <a:rect l="l" t="t" r="r" b="b"/>
            <a:pathLst>
              <a:path w="83820" h="77469">
                <a:moveTo>
                  <a:pt x="47383" y="0"/>
                </a:moveTo>
                <a:lnTo>
                  <a:pt x="0" y="59677"/>
                </a:lnTo>
                <a:lnTo>
                  <a:pt x="83375" y="77216"/>
                </a:lnTo>
                <a:lnTo>
                  <a:pt x="47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736659" y="2261440"/>
            <a:ext cx="24193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Times New Roman"/>
                <a:cs typeface="Times New Roman"/>
              </a:rPr>
              <a:t>No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69271" y="2261440"/>
            <a:ext cx="28384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55" dirty="0">
                <a:latin typeface="Times New Roman"/>
                <a:cs typeface="Times New Roman"/>
              </a:rPr>
              <a:t>Y</a:t>
            </a:r>
            <a:r>
              <a:rPr sz="1400" dirty="0">
                <a:latin typeface="Times New Roman"/>
                <a:cs typeface="Times New Roman"/>
              </a:rPr>
              <a:t>es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040635" y="3595828"/>
            <a:ext cx="1225550" cy="471283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331470" marR="219075" indent="-106680">
              <a:lnSpc>
                <a:spcPct val="100000"/>
              </a:lnSpc>
              <a:spcBef>
                <a:spcPts val="315"/>
              </a:spcBef>
            </a:pPr>
            <a:r>
              <a:rPr sz="1400" dirty="0">
                <a:latin typeface="Times New Roman"/>
                <a:cs typeface="Times New Roman"/>
              </a:rPr>
              <a:t>Carry &gt;</a:t>
            </a:r>
            <a:r>
              <a:rPr sz="1400" spc="-9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10  people?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230374" y="3113055"/>
            <a:ext cx="374015" cy="404912"/>
          </a:xfrm>
          <a:custGeom>
            <a:avLst/>
            <a:gdLst/>
            <a:ahLst/>
            <a:cxnLst/>
            <a:rect l="l" t="t" r="r" b="b"/>
            <a:pathLst>
              <a:path w="374014" h="296544">
                <a:moveTo>
                  <a:pt x="373773" y="0"/>
                </a:moveTo>
                <a:lnTo>
                  <a:pt x="0" y="2960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180588" y="3465700"/>
            <a:ext cx="83820" cy="105780"/>
          </a:xfrm>
          <a:custGeom>
            <a:avLst/>
            <a:gdLst/>
            <a:ahLst/>
            <a:cxnLst/>
            <a:rect l="l" t="t" r="r" b="b"/>
            <a:pathLst>
              <a:path w="83820" h="77469">
                <a:moveTo>
                  <a:pt x="36080" y="0"/>
                </a:moveTo>
                <a:lnTo>
                  <a:pt x="0" y="77177"/>
                </a:lnTo>
                <a:lnTo>
                  <a:pt x="83388" y="59728"/>
                </a:lnTo>
                <a:lnTo>
                  <a:pt x="360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604261" y="3113054"/>
            <a:ext cx="374015" cy="405779"/>
          </a:xfrm>
          <a:custGeom>
            <a:avLst/>
            <a:gdLst/>
            <a:ahLst/>
            <a:cxnLst/>
            <a:rect l="l" t="t" r="r" b="b"/>
            <a:pathLst>
              <a:path w="374014" h="297180">
                <a:moveTo>
                  <a:pt x="0" y="0"/>
                </a:moveTo>
                <a:lnTo>
                  <a:pt x="373824" y="2967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944442" y="3466689"/>
            <a:ext cx="83820" cy="105780"/>
          </a:xfrm>
          <a:custGeom>
            <a:avLst/>
            <a:gdLst/>
            <a:ahLst/>
            <a:cxnLst/>
            <a:rect l="l" t="t" r="r" b="b"/>
            <a:pathLst>
              <a:path w="83820" h="77469">
                <a:moveTo>
                  <a:pt x="47383" y="0"/>
                </a:moveTo>
                <a:lnTo>
                  <a:pt x="0" y="59677"/>
                </a:lnTo>
                <a:lnTo>
                  <a:pt x="83375" y="77216"/>
                </a:lnTo>
                <a:lnTo>
                  <a:pt x="47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915071" y="3170643"/>
            <a:ext cx="2419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Times New Roman"/>
                <a:cs typeface="Times New Roman"/>
              </a:rPr>
              <a:t>No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047683" y="3170643"/>
            <a:ext cx="2838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5" dirty="0">
                <a:latin typeface="Times New Roman"/>
                <a:cs typeface="Times New Roman"/>
              </a:rPr>
              <a:t>Y</a:t>
            </a:r>
            <a:r>
              <a:rPr sz="1400" dirty="0">
                <a:latin typeface="Times New Roman"/>
                <a:cs typeface="Times New Roman"/>
              </a:rPr>
              <a:t>es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806957" y="4336635"/>
            <a:ext cx="374015" cy="404912"/>
          </a:xfrm>
          <a:custGeom>
            <a:avLst/>
            <a:gdLst/>
            <a:ahLst/>
            <a:cxnLst/>
            <a:rect l="l" t="t" r="r" b="b"/>
            <a:pathLst>
              <a:path w="374014" h="296545">
                <a:moveTo>
                  <a:pt x="373773" y="0"/>
                </a:moveTo>
                <a:lnTo>
                  <a:pt x="0" y="2960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757172" y="4689281"/>
            <a:ext cx="83820" cy="105780"/>
          </a:xfrm>
          <a:custGeom>
            <a:avLst/>
            <a:gdLst/>
            <a:ahLst/>
            <a:cxnLst/>
            <a:rect l="l" t="t" r="r" b="b"/>
            <a:pathLst>
              <a:path w="83819" h="77470">
                <a:moveTo>
                  <a:pt x="36080" y="0"/>
                </a:moveTo>
                <a:lnTo>
                  <a:pt x="0" y="77177"/>
                </a:lnTo>
                <a:lnTo>
                  <a:pt x="83388" y="59728"/>
                </a:lnTo>
                <a:lnTo>
                  <a:pt x="360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180846" y="4334553"/>
            <a:ext cx="374015" cy="405779"/>
          </a:xfrm>
          <a:custGeom>
            <a:avLst/>
            <a:gdLst/>
            <a:ahLst/>
            <a:cxnLst/>
            <a:rect l="l" t="t" r="r" b="b"/>
            <a:pathLst>
              <a:path w="374014" h="297179">
                <a:moveTo>
                  <a:pt x="0" y="0"/>
                </a:moveTo>
                <a:lnTo>
                  <a:pt x="373824" y="2967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521026" y="4688188"/>
            <a:ext cx="83820" cy="105780"/>
          </a:xfrm>
          <a:custGeom>
            <a:avLst/>
            <a:gdLst/>
            <a:ahLst/>
            <a:cxnLst/>
            <a:rect l="l" t="t" r="r" b="b"/>
            <a:pathLst>
              <a:path w="83819" h="77470">
                <a:moveTo>
                  <a:pt x="47383" y="0"/>
                </a:moveTo>
                <a:lnTo>
                  <a:pt x="0" y="59677"/>
                </a:lnTo>
                <a:lnTo>
                  <a:pt x="83375" y="77216"/>
                </a:lnTo>
                <a:lnTo>
                  <a:pt x="47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490626" y="4393080"/>
            <a:ext cx="2419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Times New Roman"/>
                <a:cs typeface="Times New Roman"/>
              </a:rPr>
              <a:t>No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623238" y="4393080"/>
            <a:ext cx="2838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5" dirty="0">
                <a:latin typeface="Times New Roman"/>
                <a:cs typeface="Times New Roman"/>
              </a:rPr>
              <a:t>Y</a:t>
            </a:r>
            <a:r>
              <a:rPr sz="1400" dirty="0">
                <a:latin typeface="Times New Roman"/>
                <a:cs typeface="Times New Roman"/>
              </a:rPr>
              <a:t>es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31293" y="2996523"/>
            <a:ext cx="978407" cy="13172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75133" y="2963229"/>
            <a:ext cx="473951" cy="6887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22376" y="2996522"/>
            <a:ext cx="379476" cy="5597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22376" y="2996523"/>
            <a:ext cx="379730" cy="560113"/>
          </a:xfrm>
          <a:custGeom>
            <a:avLst/>
            <a:gdLst/>
            <a:ahLst/>
            <a:cxnLst/>
            <a:rect l="l" t="t" r="r" b="b"/>
            <a:pathLst>
              <a:path w="379730" h="410210">
                <a:moveTo>
                  <a:pt x="0" y="204977"/>
                </a:moveTo>
                <a:lnTo>
                  <a:pt x="5011" y="157977"/>
                </a:lnTo>
                <a:lnTo>
                  <a:pt x="19285" y="114833"/>
                </a:lnTo>
                <a:lnTo>
                  <a:pt x="41683" y="76774"/>
                </a:lnTo>
                <a:lnTo>
                  <a:pt x="71067" y="45030"/>
                </a:lnTo>
                <a:lnTo>
                  <a:pt x="106296" y="20833"/>
                </a:lnTo>
                <a:lnTo>
                  <a:pt x="146233" y="5413"/>
                </a:lnTo>
                <a:lnTo>
                  <a:pt x="189738" y="0"/>
                </a:lnTo>
                <a:lnTo>
                  <a:pt x="233242" y="5413"/>
                </a:lnTo>
                <a:lnTo>
                  <a:pt x="273179" y="20833"/>
                </a:lnTo>
                <a:lnTo>
                  <a:pt x="308408" y="45030"/>
                </a:lnTo>
                <a:lnTo>
                  <a:pt x="337792" y="76774"/>
                </a:lnTo>
                <a:lnTo>
                  <a:pt x="360190" y="114833"/>
                </a:lnTo>
                <a:lnTo>
                  <a:pt x="374464" y="157977"/>
                </a:lnTo>
                <a:lnTo>
                  <a:pt x="379476" y="204977"/>
                </a:lnTo>
                <a:lnTo>
                  <a:pt x="374464" y="251978"/>
                </a:lnTo>
                <a:lnTo>
                  <a:pt x="360190" y="295122"/>
                </a:lnTo>
                <a:lnTo>
                  <a:pt x="337792" y="333181"/>
                </a:lnTo>
                <a:lnTo>
                  <a:pt x="308408" y="364925"/>
                </a:lnTo>
                <a:lnTo>
                  <a:pt x="273179" y="389122"/>
                </a:lnTo>
                <a:lnTo>
                  <a:pt x="233242" y="404542"/>
                </a:lnTo>
                <a:lnTo>
                  <a:pt x="189738" y="409955"/>
                </a:lnTo>
                <a:lnTo>
                  <a:pt x="146233" y="404542"/>
                </a:lnTo>
                <a:lnTo>
                  <a:pt x="106296" y="389122"/>
                </a:lnTo>
                <a:lnTo>
                  <a:pt x="71067" y="364925"/>
                </a:lnTo>
                <a:lnTo>
                  <a:pt x="41683" y="333181"/>
                </a:lnTo>
                <a:lnTo>
                  <a:pt x="19285" y="295122"/>
                </a:lnTo>
                <a:lnTo>
                  <a:pt x="5011" y="251978"/>
                </a:lnTo>
                <a:lnTo>
                  <a:pt x="0" y="204977"/>
                </a:lnTo>
                <a:close/>
              </a:path>
            </a:pathLst>
          </a:custGeom>
          <a:ln w="9144">
            <a:solidFill>
              <a:srgbClr val="4A4A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17677" y="1406701"/>
            <a:ext cx="1700783" cy="197271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484375" y="1856181"/>
            <a:ext cx="961644" cy="6991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69572" y="4874553"/>
            <a:ext cx="1228725" cy="1471383"/>
          </a:xfrm>
          <a:custGeom>
            <a:avLst/>
            <a:gdLst/>
            <a:ahLst/>
            <a:cxnLst/>
            <a:rect l="l" t="t" r="r" b="b"/>
            <a:pathLst>
              <a:path w="1228725" h="1077595">
                <a:moveTo>
                  <a:pt x="0" y="538733"/>
                </a:moveTo>
                <a:lnTo>
                  <a:pt x="2036" y="494549"/>
                </a:lnTo>
                <a:lnTo>
                  <a:pt x="8038" y="451348"/>
                </a:lnTo>
                <a:lnTo>
                  <a:pt x="17849" y="409269"/>
                </a:lnTo>
                <a:lnTo>
                  <a:pt x="31311" y="368451"/>
                </a:lnTo>
                <a:lnTo>
                  <a:pt x="48265" y="329033"/>
                </a:lnTo>
                <a:lnTo>
                  <a:pt x="68553" y="291154"/>
                </a:lnTo>
                <a:lnTo>
                  <a:pt x="92018" y="254951"/>
                </a:lnTo>
                <a:lnTo>
                  <a:pt x="118501" y="220564"/>
                </a:lnTo>
                <a:lnTo>
                  <a:pt x="147844" y="188131"/>
                </a:lnTo>
                <a:lnTo>
                  <a:pt x="179889" y="157791"/>
                </a:lnTo>
                <a:lnTo>
                  <a:pt x="214477" y="129682"/>
                </a:lnTo>
                <a:lnTo>
                  <a:pt x="251452" y="103944"/>
                </a:lnTo>
                <a:lnTo>
                  <a:pt x="290655" y="80714"/>
                </a:lnTo>
                <a:lnTo>
                  <a:pt x="331927" y="60132"/>
                </a:lnTo>
                <a:lnTo>
                  <a:pt x="375111" y="42336"/>
                </a:lnTo>
                <a:lnTo>
                  <a:pt x="420048" y="27464"/>
                </a:lnTo>
                <a:lnTo>
                  <a:pt x="466581" y="15656"/>
                </a:lnTo>
                <a:lnTo>
                  <a:pt x="514551" y="7051"/>
                </a:lnTo>
                <a:lnTo>
                  <a:pt x="563801" y="1785"/>
                </a:lnTo>
                <a:lnTo>
                  <a:pt x="614172" y="0"/>
                </a:lnTo>
                <a:lnTo>
                  <a:pt x="664542" y="1785"/>
                </a:lnTo>
                <a:lnTo>
                  <a:pt x="713792" y="7051"/>
                </a:lnTo>
                <a:lnTo>
                  <a:pt x="761762" y="15656"/>
                </a:lnTo>
                <a:lnTo>
                  <a:pt x="808295" y="27464"/>
                </a:lnTo>
                <a:lnTo>
                  <a:pt x="853232" y="42336"/>
                </a:lnTo>
                <a:lnTo>
                  <a:pt x="896416" y="60132"/>
                </a:lnTo>
                <a:lnTo>
                  <a:pt x="937688" y="80714"/>
                </a:lnTo>
                <a:lnTo>
                  <a:pt x="976891" y="103944"/>
                </a:lnTo>
                <a:lnTo>
                  <a:pt x="1013866" y="129682"/>
                </a:lnTo>
                <a:lnTo>
                  <a:pt x="1048454" y="157791"/>
                </a:lnTo>
                <a:lnTo>
                  <a:pt x="1080499" y="188131"/>
                </a:lnTo>
                <a:lnTo>
                  <a:pt x="1109842" y="220564"/>
                </a:lnTo>
                <a:lnTo>
                  <a:pt x="1136325" y="254951"/>
                </a:lnTo>
                <a:lnTo>
                  <a:pt x="1159790" y="291154"/>
                </a:lnTo>
                <a:lnTo>
                  <a:pt x="1180078" y="329033"/>
                </a:lnTo>
                <a:lnTo>
                  <a:pt x="1197032" y="368451"/>
                </a:lnTo>
                <a:lnTo>
                  <a:pt x="1210494" y="409269"/>
                </a:lnTo>
                <a:lnTo>
                  <a:pt x="1220305" y="451348"/>
                </a:lnTo>
                <a:lnTo>
                  <a:pt x="1226307" y="494549"/>
                </a:lnTo>
                <a:lnTo>
                  <a:pt x="1228344" y="538733"/>
                </a:lnTo>
                <a:lnTo>
                  <a:pt x="1226307" y="582918"/>
                </a:lnTo>
                <a:lnTo>
                  <a:pt x="1220305" y="626119"/>
                </a:lnTo>
                <a:lnTo>
                  <a:pt x="1210494" y="668198"/>
                </a:lnTo>
                <a:lnTo>
                  <a:pt x="1197032" y="709016"/>
                </a:lnTo>
                <a:lnTo>
                  <a:pt x="1180078" y="748434"/>
                </a:lnTo>
                <a:lnTo>
                  <a:pt x="1159790" y="786313"/>
                </a:lnTo>
                <a:lnTo>
                  <a:pt x="1136325" y="822516"/>
                </a:lnTo>
                <a:lnTo>
                  <a:pt x="1109842" y="856903"/>
                </a:lnTo>
                <a:lnTo>
                  <a:pt x="1080499" y="889336"/>
                </a:lnTo>
                <a:lnTo>
                  <a:pt x="1048454" y="919676"/>
                </a:lnTo>
                <a:lnTo>
                  <a:pt x="1013866" y="947785"/>
                </a:lnTo>
                <a:lnTo>
                  <a:pt x="976891" y="973523"/>
                </a:lnTo>
                <a:lnTo>
                  <a:pt x="937688" y="996753"/>
                </a:lnTo>
                <a:lnTo>
                  <a:pt x="896416" y="1017335"/>
                </a:lnTo>
                <a:lnTo>
                  <a:pt x="853232" y="1035131"/>
                </a:lnTo>
                <a:lnTo>
                  <a:pt x="808295" y="1050003"/>
                </a:lnTo>
                <a:lnTo>
                  <a:pt x="761762" y="1061811"/>
                </a:lnTo>
                <a:lnTo>
                  <a:pt x="713792" y="1070416"/>
                </a:lnTo>
                <a:lnTo>
                  <a:pt x="664542" y="1075682"/>
                </a:lnTo>
                <a:lnTo>
                  <a:pt x="614172" y="1077467"/>
                </a:lnTo>
                <a:lnTo>
                  <a:pt x="563801" y="1075682"/>
                </a:lnTo>
                <a:lnTo>
                  <a:pt x="514551" y="1070416"/>
                </a:lnTo>
                <a:lnTo>
                  <a:pt x="466581" y="1061811"/>
                </a:lnTo>
                <a:lnTo>
                  <a:pt x="420048" y="1050003"/>
                </a:lnTo>
                <a:lnTo>
                  <a:pt x="375111" y="1035131"/>
                </a:lnTo>
                <a:lnTo>
                  <a:pt x="331927" y="1017335"/>
                </a:lnTo>
                <a:lnTo>
                  <a:pt x="290655" y="996753"/>
                </a:lnTo>
                <a:lnTo>
                  <a:pt x="251452" y="973523"/>
                </a:lnTo>
                <a:lnTo>
                  <a:pt x="214477" y="947785"/>
                </a:lnTo>
                <a:lnTo>
                  <a:pt x="179889" y="919676"/>
                </a:lnTo>
                <a:lnTo>
                  <a:pt x="147844" y="889336"/>
                </a:lnTo>
                <a:lnTo>
                  <a:pt x="118501" y="856903"/>
                </a:lnTo>
                <a:lnTo>
                  <a:pt x="92018" y="822516"/>
                </a:lnTo>
                <a:lnTo>
                  <a:pt x="68553" y="786313"/>
                </a:lnTo>
                <a:lnTo>
                  <a:pt x="48265" y="748434"/>
                </a:lnTo>
                <a:lnTo>
                  <a:pt x="31311" y="709016"/>
                </a:lnTo>
                <a:lnTo>
                  <a:pt x="17849" y="668198"/>
                </a:lnTo>
                <a:lnTo>
                  <a:pt x="8038" y="626119"/>
                </a:lnTo>
                <a:lnTo>
                  <a:pt x="2036" y="582918"/>
                </a:lnTo>
                <a:lnTo>
                  <a:pt x="0" y="538733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456433" y="5067037"/>
            <a:ext cx="1082039" cy="9717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960871" y="1447278"/>
            <a:ext cx="1464945" cy="1576296"/>
          </a:xfrm>
          <a:custGeom>
            <a:avLst/>
            <a:gdLst/>
            <a:ahLst/>
            <a:cxnLst/>
            <a:rect l="l" t="t" r="r" b="b"/>
            <a:pathLst>
              <a:path w="1464945" h="1154430">
                <a:moveTo>
                  <a:pt x="610235" y="1025652"/>
                </a:moveTo>
                <a:lnTo>
                  <a:pt x="244094" y="1025652"/>
                </a:lnTo>
                <a:lnTo>
                  <a:pt x="427164" y="1153858"/>
                </a:lnTo>
                <a:lnTo>
                  <a:pt x="610235" y="1025652"/>
                </a:lnTo>
                <a:close/>
              </a:path>
              <a:path w="1464945" h="1154430">
                <a:moveTo>
                  <a:pt x="1464564" y="0"/>
                </a:moveTo>
                <a:lnTo>
                  <a:pt x="0" y="0"/>
                </a:lnTo>
                <a:lnTo>
                  <a:pt x="0" y="1025652"/>
                </a:lnTo>
                <a:lnTo>
                  <a:pt x="1464564" y="1025652"/>
                </a:lnTo>
                <a:lnTo>
                  <a:pt x="14645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960871" y="1447278"/>
            <a:ext cx="1464945" cy="1576296"/>
          </a:xfrm>
          <a:custGeom>
            <a:avLst/>
            <a:gdLst/>
            <a:ahLst/>
            <a:cxnLst/>
            <a:rect l="l" t="t" r="r" b="b"/>
            <a:pathLst>
              <a:path w="1464945" h="1154430">
                <a:moveTo>
                  <a:pt x="0" y="0"/>
                </a:moveTo>
                <a:lnTo>
                  <a:pt x="244094" y="0"/>
                </a:lnTo>
                <a:lnTo>
                  <a:pt x="610235" y="0"/>
                </a:lnTo>
                <a:lnTo>
                  <a:pt x="1464564" y="0"/>
                </a:lnTo>
                <a:lnTo>
                  <a:pt x="1464564" y="598297"/>
                </a:lnTo>
                <a:lnTo>
                  <a:pt x="1464564" y="854710"/>
                </a:lnTo>
                <a:lnTo>
                  <a:pt x="1464564" y="1025652"/>
                </a:lnTo>
                <a:lnTo>
                  <a:pt x="610235" y="1025652"/>
                </a:lnTo>
                <a:lnTo>
                  <a:pt x="427164" y="1153858"/>
                </a:lnTo>
                <a:lnTo>
                  <a:pt x="244094" y="1025652"/>
                </a:lnTo>
                <a:lnTo>
                  <a:pt x="0" y="1025652"/>
                </a:lnTo>
                <a:lnTo>
                  <a:pt x="0" y="854710"/>
                </a:lnTo>
                <a:lnTo>
                  <a:pt x="0" y="598297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11568" y="1750052"/>
            <a:ext cx="961644" cy="7012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960109" y="3113056"/>
            <a:ext cx="978407" cy="13172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203949" y="3079761"/>
            <a:ext cx="473951" cy="6867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251194" y="3113055"/>
            <a:ext cx="379475" cy="55768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251192" y="3113055"/>
            <a:ext cx="379730" cy="558379"/>
          </a:xfrm>
          <a:custGeom>
            <a:avLst/>
            <a:gdLst/>
            <a:ahLst/>
            <a:cxnLst/>
            <a:rect l="l" t="t" r="r" b="b"/>
            <a:pathLst>
              <a:path w="379729" h="408939">
                <a:moveTo>
                  <a:pt x="0" y="204216"/>
                </a:moveTo>
                <a:lnTo>
                  <a:pt x="5011" y="157390"/>
                </a:lnTo>
                <a:lnTo>
                  <a:pt x="19285" y="114405"/>
                </a:lnTo>
                <a:lnTo>
                  <a:pt x="41683" y="76487"/>
                </a:lnTo>
                <a:lnTo>
                  <a:pt x="71067" y="44862"/>
                </a:lnTo>
                <a:lnTo>
                  <a:pt x="106296" y="20756"/>
                </a:lnTo>
                <a:lnTo>
                  <a:pt x="146233" y="5393"/>
                </a:lnTo>
                <a:lnTo>
                  <a:pt x="189738" y="0"/>
                </a:lnTo>
                <a:lnTo>
                  <a:pt x="233242" y="5393"/>
                </a:lnTo>
                <a:lnTo>
                  <a:pt x="273179" y="20756"/>
                </a:lnTo>
                <a:lnTo>
                  <a:pt x="308408" y="44862"/>
                </a:lnTo>
                <a:lnTo>
                  <a:pt x="337792" y="76487"/>
                </a:lnTo>
                <a:lnTo>
                  <a:pt x="360190" y="114405"/>
                </a:lnTo>
                <a:lnTo>
                  <a:pt x="374464" y="157390"/>
                </a:lnTo>
                <a:lnTo>
                  <a:pt x="379476" y="204216"/>
                </a:lnTo>
                <a:lnTo>
                  <a:pt x="374464" y="251041"/>
                </a:lnTo>
                <a:lnTo>
                  <a:pt x="360190" y="294026"/>
                </a:lnTo>
                <a:lnTo>
                  <a:pt x="337792" y="331944"/>
                </a:lnTo>
                <a:lnTo>
                  <a:pt x="308408" y="363569"/>
                </a:lnTo>
                <a:lnTo>
                  <a:pt x="273179" y="387675"/>
                </a:lnTo>
                <a:lnTo>
                  <a:pt x="233242" y="403038"/>
                </a:lnTo>
                <a:lnTo>
                  <a:pt x="189738" y="408432"/>
                </a:lnTo>
                <a:lnTo>
                  <a:pt x="146233" y="403038"/>
                </a:lnTo>
                <a:lnTo>
                  <a:pt x="106296" y="387675"/>
                </a:lnTo>
                <a:lnTo>
                  <a:pt x="71067" y="363569"/>
                </a:lnTo>
                <a:lnTo>
                  <a:pt x="41683" y="331944"/>
                </a:lnTo>
                <a:lnTo>
                  <a:pt x="19285" y="294026"/>
                </a:lnTo>
                <a:lnTo>
                  <a:pt x="5011" y="251041"/>
                </a:lnTo>
                <a:lnTo>
                  <a:pt x="0" y="204216"/>
                </a:lnTo>
                <a:close/>
              </a:path>
            </a:pathLst>
          </a:custGeom>
          <a:ln w="9144">
            <a:solidFill>
              <a:srgbClr val="4A4A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711704" y="2256756"/>
            <a:ext cx="292735" cy="364160"/>
          </a:xfrm>
          <a:custGeom>
            <a:avLst/>
            <a:gdLst/>
            <a:ahLst/>
            <a:cxnLst/>
            <a:rect l="l" t="t" r="r" b="b"/>
            <a:pathLst>
              <a:path w="292735" h="266700">
                <a:moveTo>
                  <a:pt x="0" y="133350"/>
                </a:moveTo>
                <a:lnTo>
                  <a:pt x="7459" y="91201"/>
                </a:lnTo>
                <a:lnTo>
                  <a:pt x="28229" y="54595"/>
                </a:lnTo>
                <a:lnTo>
                  <a:pt x="59900" y="25728"/>
                </a:lnTo>
                <a:lnTo>
                  <a:pt x="100062" y="6798"/>
                </a:lnTo>
                <a:lnTo>
                  <a:pt x="146304" y="0"/>
                </a:lnTo>
                <a:lnTo>
                  <a:pt x="192545" y="6798"/>
                </a:lnTo>
                <a:lnTo>
                  <a:pt x="232707" y="25728"/>
                </a:lnTo>
                <a:lnTo>
                  <a:pt x="264378" y="54595"/>
                </a:lnTo>
                <a:lnTo>
                  <a:pt x="285148" y="91201"/>
                </a:lnTo>
                <a:lnTo>
                  <a:pt x="292608" y="133350"/>
                </a:lnTo>
                <a:lnTo>
                  <a:pt x="285148" y="175498"/>
                </a:lnTo>
                <a:lnTo>
                  <a:pt x="264378" y="212104"/>
                </a:lnTo>
                <a:lnTo>
                  <a:pt x="232707" y="240971"/>
                </a:lnTo>
                <a:lnTo>
                  <a:pt x="192545" y="259901"/>
                </a:lnTo>
                <a:lnTo>
                  <a:pt x="146304" y="266700"/>
                </a:lnTo>
                <a:lnTo>
                  <a:pt x="100062" y="259901"/>
                </a:lnTo>
                <a:lnTo>
                  <a:pt x="59900" y="240971"/>
                </a:lnTo>
                <a:lnTo>
                  <a:pt x="28229" y="212104"/>
                </a:lnTo>
                <a:lnTo>
                  <a:pt x="7459" y="175498"/>
                </a:lnTo>
                <a:lnTo>
                  <a:pt x="0" y="13335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881124" y="3180684"/>
            <a:ext cx="292735" cy="364160"/>
          </a:xfrm>
          <a:custGeom>
            <a:avLst/>
            <a:gdLst/>
            <a:ahLst/>
            <a:cxnLst/>
            <a:rect l="l" t="t" r="r" b="b"/>
            <a:pathLst>
              <a:path w="292735" h="266700">
                <a:moveTo>
                  <a:pt x="0" y="133350"/>
                </a:moveTo>
                <a:lnTo>
                  <a:pt x="7459" y="91201"/>
                </a:lnTo>
                <a:lnTo>
                  <a:pt x="28229" y="54595"/>
                </a:lnTo>
                <a:lnTo>
                  <a:pt x="59900" y="25728"/>
                </a:lnTo>
                <a:lnTo>
                  <a:pt x="100062" y="6798"/>
                </a:lnTo>
                <a:lnTo>
                  <a:pt x="146304" y="0"/>
                </a:lnTo>
                <a:lnTo>
                  <a:pt x="192545" y="6798"/>
                </a:lnTo>
                <a:lnTo>
                  <a:pt x="232707" y="25728"/>
                </a:lnTo>
                <a:lnTo>
                  <a:pt x="264378" y="54595"/>
                </a:lnTo>
                <a:lnTo>
                  <a:pt x="285148" y="91201"/>
                </a:lnTo>
                <a:lnTo>
                  <a:pt x="292608" y="133350"/>
                </a:lnTo>
                <a:lnTo>
                  <a:pt x="285148" y="175498"/>
                </a:lnTo>
                <a:lnTo>
                  <a:pt x="264378" y="212104"/>
                </a:lnTo>
                <a:lnTo>
                  <a:pt x="232707" y="240971"/>
                </a:lnTo>
                <a:lnTo>
                  <a:pt x="192545" y="259901"/>
                </a:lnTo>
                <a:lnTo>
                  <a:pt x="146304" y="266700"/>
                </a:lnTo>
                <a:lnTo>
                  <a:pt x="100062" y="259901"/>
                </a:lnTo>
                <a:lnTo>
                  <a:pt x="59900" y="240971"/>
                </a:lnTo>
                <a:lnTo>
                  <a:pt x="28229" y="212104"/>
                </a:lnTo>
                <a:lnTo>
                  <a:pt x="7459" y="175498"/>
                </a:lnTo>
                <a:lnTo>
                  <a:pt x="0" y="13335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459232" y="4398021"/>
            <a:ext cx="292735" cy="364160"/>
          </a:xfrm>
          <a:custGeom>
            <a:avLst/>
            <a:gdLst/>
            <a:ahLst/>
            <a:cxnLst/>
            <a:rect l="l" t="t" r="r" b="b"/>
            <a:pathLst>
              <a:path w="292735" h="266700">
                <a:moveTo>
                  <a:pt x="0" y="133350"/>
                </a:moveTo>
                <a:lnTo>
                  <a:pt x="7459" y="91201"/>
                </a:lnTo>
                <a:lnTo>
                  <a:pt x="28229" y="54595"/>
                </a:lnTo>
                <a:lnTo>
                  <a:pt x="59900" y="25728"/>
                </a:lnTo>
                <a:lnTo>
                  <a:pt x="100062" y="6798"/>
                </a:lnTo>
                <a:lnTo>
                  <a:pt x="146304" y="0"/>
                </a:lnTo>
                <a:lnTo>
                  <a:pt x="192545" y="6798"/>
                </a:lnTo>
                <a:lnTo>
                  <a:pt x="232707" y="25728"/>
                </a:lnTo>
                <a:lnTo>
                  <a:pt x="264378" y="54595"/>
                </a:lnTo>
                <a:lnTo>
                  <a:pt x="285148" y="91201"/>
                </a:lnTo>
                <a:lnTo>
                  <a:pt x="292608" y="133350"/>
                </a:lnTo>
                <a:lnTo>
                  <a:pt x="285148" y="175498"/>
                </a:lnTo>
                <a:lnTo>
                  <a:pt x="264378" y="212104"/>
                </a:lnTo>
                <a:lnTo>
                  <a:pt x="232707" y="240971"/>
                </a:lnTo>
                <a:lnTo>
                  <a:pt x="192545" y="259901"/>
                </a:lnTo>
                <a:lnTo>
                  <a:pt x="146304" y="266700"/>
                </a:lnTo>
                <a:lnTo>
                  <a:pt x="100062" y="259901"/>
                </a:lnTo>
                <a:lnTo>
                  <a:pt x="59900" y="240971"/>
                </a:lnTo>
                <a:lnTo>
                  <a:pt x="28229" y="212104"/>
                </a:lnTo>
                <a:lnTo>
                  <a:pt x="7459" y="175498"/>
                </a:lnTo>
                <a:lnTo>
                  <a:pt x="0" y="13335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579284" y="6279623"/>
            <a:ext cx="33458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89530" algn="l"/>
              </a:tabLst>
            </a:pPr>
            <a:r>
              <a:rPr sz="1400" dirty="0">
                <a:solidFill>
                  <a:srgbClr val="FF0000"/>
                </a:solidFill>
                <a:latin typeface="Times New Roman"/>
                <a:cs typeface="Times New Roman"/>
              </a:rPr>
              <a:t>Objects with:  Alive ==</a:t>
            </a:r>
            <a:r>
              <a:rPr sz="1400" spc="-1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Times New Roman"/>
                <a:cs typeface="Times New Roman"/>
              </a:rPr>
              <a:t>No </a:t>
            </a:r>
            <a:r>
              <a:rPr sz="1400" spc="2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u="sng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AND</a:t>
            </a:r>
            <a:r>
              <a:rPr sz="1400" spc="-5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1400" dirty="0">
                <a:solidFill>
                  <a:srgbClr val="FF0000"/>
                </a:solidFill>
                <a:latin typeface="Times New Roman"/>
                <a:cs typeface="Times New Roman"/>
              </a:rPr>
              <a:t>Fly ==</a:t>
            </a:r>
            <a:r>
              <a:rPr sz="1400" spc="-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Times New Roman"/>
                <a:cs typeface="Times New Roman"/>
              </a:rPr>
              <a:t>No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023480" y="6279623"/>
            <a:ext cx="182118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2130" algn="l"/>
              </a:tabLst>
            </a:pPr>
            <a:r>
              <a:rPr sz="1400" u="sng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AND</a:t>
            </a:r>
            <a:r>
              <a:rPr sz="1400" spc="-5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1400" dirty="0">
                <a:solidFill>
                  <a:srgbClr val="FF0000"/>
                </a:solidFill>
                <a:latin typeface="Times New Roman"/>
                <a:cs typeface="Times New Roman"/>
              </a:rPr>
              <a:t>Carry &gt; 10 ==</a:t>
            </a:r>
            <a:r>
              <a:rPr sz="1400" spc="-1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Times New Roman"/>
                <a:cs typeface="Times New Roman"/>
              </a:rPr>
              <a:t>No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363982" y="5901484"/>
            <a:ext cx="441959" cy="44531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541881" y="6082521"/>
            <a:ext cx="215900" cy="163005"/>
          </a:xfrm>
          <a:custGeom>
            <a:avLst/>
            <a:gdLst/>
            <a:ahLst/>
            <a:cxnLst/>
            <a:rect l="l" t="t" r="r" b="b"/>
            <a:pathLst>
              <a:path w="215900" h="119379">
                <a:moveTo>
                  <a:pt x="215887" y="118833"/>
                </a:moveTo>
                <a:lnTo>
                  <a:pt x="0" y="0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485140" y="6039869"/>
            <a:ext cx="86995" cy="97977"/>
          </a:xfrm>
          <a:custGeom>
            <a:avLst/>
            <a:gdLst/>
            <a:ahLst/>
            <a:cxnLst/>
            <a:rect l="l" t="t" r="r" b="b"/>
            <a:pathLst>
              <a:path w="86994" h="71754">
                <a:moveTo>
                  <a:pt x="0" y="0"/>
                </a:moveTo>
                <a:lnTo>
                  <a:pt x="49352" y="71526"/>
                </a:lnTo>
                <a:lnTo>
                  <a:pt x="86829" y="3441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54215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25515" y="60312"/>
            <a:ext cx="1373505" cy="296662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103505">
              <a:lnSpc>
                <a:spcPts val="1030"/>
              </a:lnSpc>
              <a:spcBef>
                <a:spcPts val="235"/>
              </a:spcBef>
            </a:pP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APPLIED MACHINE  LEARNING IN</a:t>
            </a:r>
            <a:r>
              <a:rPr sz="950" spc="-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PYTHON</a:t>
            </a:r>
            <a:endParaRPr sz="950">
              <a:latin typeface="Georgia"/>
              <a:cs typeface="Georg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19" y="37457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19" y="224739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903882" y="709507"/>
            <a:ext cx="3338195" cy="5520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spc="-5" dirty="0"/>
              <a:t>The Iris</a:t>
            </a:r>
            <a:r>
              <a:rPr sz="3500" spc="-40" dirty="0"/>
              <a:t> </a:t>
            </a:r>
            <a:r>
              <a:rPr sz="3500" spc="-5" dirty="0"/>
              <a:t>Dataset</a:t>
            </a:r>
            <a:endParaRPr sz="3500"/>
          </a:p>
        </p:txBody>
      </p:sp>
      <p:sp>
        <p:nvSpPr>
          <p:cNvPr id="7" name="object 7"/>
          <p:cNvSpPr/>
          <p:nvPr/>
        </p:nvSpPr>
        <p:spPr>
          <a:xfrm>
            <a:off x="1178052" y="2328547"/>
            <a:ext cx="5681472" cy="23431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82802" y="6311642"/>
            <a:ext cx="56902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38225" algn="l"/>
              </a:tabLst>
            </a:pPr>
            <a:r>
              <a:rPr sz="900" spc="-5" dirty="0">
                <a:solidFill>
                  <a:srgbClr val="979797"/>
                </a:solidFill>
                <a:latin typeface="Courier New"/>
                <a:cs typeface="Courier New"/>
              </a:rPr>
              <a:t>Photo</a:t>
            </a:r>
            <a:r>
              <a:rPr sz="900" spc="5" dirty="0">
                <a:solidFill>
                  <a:srgbClr val="979797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solidFill>
                  <a:srgbClr val="979797"/>
                </a:solidFill>
                <a:latin typeface="Courier New"/>
                <a:cs typeface="Courier New"/>
              </a:rPr>
              <a:t>credit:	</a:t>
            </a:r>
            <a:r>
              <a:rPr sz="900" spc="-10" dirty="0">
                <a:solidFill>
                  <a:srgbClr val="979797"/>
                </a:solidFill>
                <a:latin typeface="Courier New"/>
                <a:cs typeface="Courier New"/>
              </a:rPr>
              <a:t>Radomił </a:t>
            </a:r>
            <a:r>
              <a:rPr sz="900" spc="-5" dirty="0">
                <a:solidFill>
                  <a:srgbClr val="979797"/>
                </a:solidFill>
                <a:latin typeface="Courier New"/>
                <a:cs typeface="Courier New"/>
              </a:rPr>
              <a:t>Binek via</a:t>
            </a:r>
            <a:r>
              <a:rPr sz="900" spc="10" dirty="0">
                <a:solidFill>
                  <a:srgbClr val="979797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solidFill>
                  <a:srgbClr val="979797"/>
                </a:solidFill>
                <a:latin typeface="Courier New"/>
                <a:cs typeface="Courier New"/>
              </a:rPr>
              <a:t>https://en.wikipedia.org/wiki/Iris_flower_data_set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57312" y="4842487"/>
            <a:ext cx="97155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Times New Roman"/>
                <a:cs typeface="Times New Roman"/>
              </a:rPr>
              <a:t>Iris</a:t>
            </a:r>
            <a:r>
              <a:rPr sz="1800" i="1" spc="-60" dirty="0">
                <a:latin typeface="Times New Roman"/>
                <a:cs typeface="Times New Roman"/>
              </a:rPr>
              <a:t> </a:t>
            </a:r>
            <a:r>
              <a:rPr sz="1800" i="1" spc="-5" dirty="0">
                <a:latin typeface="Times New Roman"/>
                <a:cs typeface="Times New Roman"/>
              </a:rPr>
              <a:t>setosa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17304" y="4844985"/>
            <a:ext cx="132969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Times New Roman"/>
                <a:cs typeface="Times New Roman"/>
              </a:rPr>
              <a:t>Iris</a:t>
            </a:r>
            <a:r>
              <a:rPr sz="1800" i="1" spc="-6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versicolor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36426" y="4842487"/>
            <a:ext cx="12192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Times New Roman"/>
                <a:cs typeface="Times New Roman"/>
              </a:rPr>
              <a:t>Iris</a:t>
            </a:r>
            <a:r>
              <a:rPr sz="1800" i="1" spc="-55" dirty="0">
                <a:latin typeface="Times New Roman"/>
                <a:cs typeface="Times New Roman"/>
              </a:rPr>
              <a:t> </a:t>
            </a:r>
            <a:r>
              <a:rPr sz="1800" i="1" spc="-10" dirty="0">
                <a:latin typeface="Times New Roman"/>
                <a:cs typeface="Times New Roman"/>
              </a:rPr>
              <a:t>virginica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42404" y="2750973"/>
            <a:ext cx="1725295" cy="686726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15"/>
              </a:spcBef>
            </a:pPr>
            <a:r>
              <a:rPr sz="1400" spc="5" dirty="0">
                <a:latin typeface="Times New Roman"/>
                <a:cs typeface="Times New Roman"/>
              </a:rPr>
              <a:t>150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flowers</a:t>
            </a:r>
            <a:endParaRPr sz="1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400" dirty="0">
                <a:latin typeface="Times New Roman"/>
                <a:cs typeface="Times New Roman"/>
              </a:rPr>
              <a:t>3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species</a:t>
            </a:r>
            <a:endParaRPr sz="1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400" dirty="0">
                <a:latin typeface="Times New Roman"/>
                <a:cs typeface="Times New Roman"/>
              </a:rPr>
              <a:t>50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examples/species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78069" y="4162808"/>
            <a:ext cx="49720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al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04813" y="2344606"/>
            <a:ext cx="47244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al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031991" y="2765540"/>
            <a:ext cx="556260" cy="3579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16398" y="2814443"/>
            <a:ext cx="327025" cy="98844"/>
          </a:xfrm>
          <a:custGeom>
            <a:avLst/>
            <a:gdLst/>
            <a:ahLst/>
            <a:cxnLst/>
            <a:rect l="l" t="t" r="r" b="b"/>
            <a:pathLst>
              <a:path w="327025" h="72389">
                <a:moveTo>
                  <a:pt x="326605" y="0"/>
                </a:moveTo>
                <a:lnTo>
                  <a:pt x="0" y="71958"/>
                </a:lnTo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153152" y="2857066"/>
            <a:ext cx="84455" cy="104045"/>
          </a:xfrm>
          <a:custGeom>
            <a:avLst/>
            <a:gdLst/>
            <a:ahLst/>
            <a:cxnLst/>
            <a:rect l="l" t="t" r="r" b="b"/>
            <a:pathLst>
              <a:path w="84454" h="76200">
                <a:moveTo>
                  <a:pt x="67538" y="0"/>
                </a:moveTo>
                <a:lnTo>
                  <a:pt x="0" y="54673"/>
                </a:lnTo>
                <a:lnTo>
                  <a:pt x="84264" y="75907"/>
                </a:lnTo>
                <a:lnTo>
                  <a:pt x="675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65166" y="3799757"/>
            <a:ext cx="318515" cy="5680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18861" y="4014611"/>
            <a:ext cx="111125" cy="260115"/>
          </a:xfrm>
          <a:custGeom>
            <a:avLst/>
            <a:gdLst/>
            <a:ahLst/>
            <a:cxnLst/>
            <a:rect l="l" t="t" r="r" b="b"/>
            <a:pathLst>
              <a:path w="111125" h="190500">
                <a:moveTo>
                  <a:pt x="110502" y="190144"/>
                </a:moveTo>
                <a:lnTo>
                  <a:pt x="0" y="0"/>
                </a:lnTo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386322" y="3938140"/>
            <a:ext cx="73025" cy="118785"/>
          </a:xfrm>
          <a:custGeom>
            <a:avLst/>
            <a:gdLst/>
            <a:ahLst/>
            <a:cxnLst/>
            <a:rect l="l" t="t" r="r" b="b"/>
            <a:pathLst>
              <a:path w="73025" h="86994">
                <a:moveTo>
                  <a:pt x="0" y="0"/>
                </a:moveTo>
                <a:lnTo>
                  <a:pt x="5448" y="86728"/>
                </a:lnTo>
                <a:lnTo>
                  <a:pt x="72656" y="47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11052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25515" y="60312"/>
            <a:ext cx="1373505" cy="296662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103505">
              <a:lnSpc>
                <a:spcPts val="1030"/>
              </a:lnSpc>
              <a:spcBef>
                <a:spcPts val="235"/>
              </a:spcBef>
            </a:pP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APPLIED MACHINE  LEARNING IN</a:t>
            </a:r>
            <a:r>
              <a:rPr sz="950" spc="-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PYTHON</a:t>
            </a:r>
            <a:endParaRPr sz="950">
              <a:latin typeface="Georgia"/>
              <a:cs typeface="Georg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19" y="37457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19" y="224739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445171" y="709507"/>
            <a:ext cx="4253865" cy="5520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spc="-5" dirty="0"/>
              <a:t>Decision </a:t>
            </a:r>
            <a:r>
              <a:rPr sz="3500" spc="-50" dirty="0"/>
              <a:t>Tree</a:t>
            </a:r>
            <a:r>
              <a:rPr sz="3500" spc="-25" dirty="0"/>
              <a:t> </a:t>
            </a:r>
            <a:r>
              <a:rPr sz="3500" spc="-5" dirty="0"/>
              <a:t>Splits</a:t>
            </a:r>
            <a:endParaRPr sz="3500"/>
          </a:p>
        </p:txBody>
      </p:sp>
      <p:sp>
        <p:nvSpPr>
          <p:cNvPr id="7" name="object 7"/>
          <p:cNvSpPr/>
          <p:nvPr/>
        </p:nvSpPr>
        <p:spPr>
          <a:xfrm>
            <a:off x="2793494" y="1914446"/>
            <a:ext cx="3330613" cy="37077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08703" y="3391898"/>
            <a:ext cx="1536700" cy="855778"/>
          </a:xfrm>
          <a:custGeom>
            <a:avLst/>
            <a:gdLst/>
            <a:ahLst/>
            <a:cxnLst/>
            <a:rect l="l" t="t" r="r" b="b"/>
            <a:pathLst>
              <a:path w="1536700" h="626744">
                <a:moveTo>
                  <a:pt x="0" y="0"/>
                </a:moveTo>
                <a:lnTo>
                  <a:pt x="1536191" y="0"/>
                </a:lnTo>
                <a:lnTo>
                  <a:pt x="1536191" y="626363"/>
                </a:lnTo>
                <a:lnTo>
                  <a:pt x="0" y="626363"/>
                </a:lnTo>
                <a:lnTo>
                  <a:pt x="0" y="0"/>
                </a:lnTo>
                <a:close/>
              </a:path>
            </a:pathLst>
          </a:custGeom>
          <a:solidFill>
            <a:srgbClr val="FF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108703" y="3391898"/>
            <a:ext cx="1536700" cy="651460"/>
          </a:xfrm>
          <a:prstGeom prst="rect">
            <a:avLst/>
          </a:prstGeom>
          <a:ln w="9144">
            <a:solidFill>
              <a:srgbClr val="D9D9D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ts val="1120"/>
              </a:lnSpc>
            </a:pPr>
            <a:r>
              <a:rPr sz="1100" dirty="0">
                <a:latin typeface="Times New Roman"/>
                <a:cs typeface="Times New Roman"/>
              </a:rPr>
              <a:t>petal width </a:t>
            </a:r>
            <a:r>
              <a:rPr sz="1100" spc="-5" dirty="0">
                <a:latin typeface="Times New Roman"/>
                <a:cs typeface="Times New Roman"/>
              </a:rPr>
              <a:t>(cm) </a:t>
            </a:r>
            <a:r>
              <a:rPr sz="1100" dirty="0">
                <a:latin typeface="Times New Roman"/>
                <a:cs typeface="Times New Roman"/>
              </a:rPr>
              <a:t>&gt;</a:t>
            </a:r>
            <a:r>
              <a:rPr sz="1100" spc="-9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1.2</a:t>
            </a:r>
            <a:endParaRPr sz="1100">
              <a:latin typeface="Times New Roman"/>
              <a:cs typeface="Times New Roman"/>
            </a:endParaRPr>
          </a:p>
          <a:p>
            <a:pPr marL="399415">
              <a:lnSpc>
                <a:spcPct val="100000"/>
              </a:lnSpc>
            </a:pPr>
            <a:r>
              <a:rPr sz="1100" spc="-5" dirty="0">
                <a:latin typeface="Times New Roman"/>
                <a:cs typeface="Times New Roman"/>
              </a:rPr>
              <a:t>samples </a:t>
            </a:r>
            <a:r>
              <a:rPr sz="1100" dirty="0">
                <a:latin typeface="Times New Roman"/>
                <a:cs typeface="Times New Roman"/>
              </a:rPr>
              <a:t>=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75</a:t>
            </a:r>
            <a:endParaRPr sz="1100">
              <a:latin typeface="Times New Roman"/>
              <a:cs typeface="Times New Roman"/>
            </a:endParaRPr>
          </a:p>
          <a:p>
            <a:pPr marL="252095" marR="243204" algn="ctr">
              <a:lnSpc>
                <a:spcPct val="100000"/>
              </a:lnSpc>
            </a:pPr>
            <a:r>
              <a:rPr sz="1100" spc="-5" dirty="0">
                <a:latin typeface="Times New Roman"/>
                <a:cs typeface="Times New Roman"/>
              </a:rPr>
              <a:t>value </a:t>
            </a:r>
            <a:r>
              <a:rPr sz="1100" dirty="0">
                <a:latin typeface="Times New Roman"/>
                <a:cs typeface="Times New Roman"/>
              </a:rPr>
              <a:t>= [0, 34,</a:t>
            </a:r>
            <a:r>
              <a:rPr sz="1100" spc="-9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41]  class =</a:t>
            </a:r>
            <a:r>
              <a:rPr sz="1100" spc="-6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virginica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280659" y="1677221"/>
            <a:ext cx="1237488" cy="8490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91405" y="2250790"/>
            <a:ext cx="829195" cy="1609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10784" y="2320692"/>
            <a:ext cx="66700" cy="910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27903" y="1710514"/>
            <a:ext cx="1143000" cy="7199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27903" y="1710515"/>
            <a:ext cx="1143000" cy="720518"/>
          </a:xfrm>
          <a:custGeom>
            <a:avLst/>
            <a:gdLst/>
            <a:ahLst/>
            <a:cxnLst/>
            <a:rect l="l" t="t" r="r" b="b"/>
            <a:pathLst>
              <a:path w="1143000" h="527685">
                <a:moveTo>
                  <a:pt x="0" y="263651"/>
                </a:moveTo>
                <a:lnTo>
                  <a:pt x="263652" y="0"/>
                </a:lnTo>
                <a:lnTo>
                  <a:pt x="263652" y="131825"/>
                </a:lnTo>
                <a:lnTo>
                  <a:pt x="1143000" y="131825"/>
                </a:lnTo>
                <a:lnTo>
                  <a:pt x="1143000" y="395477"/>
                </a:lnTo>
                <a:lnTo>
                  <a:pt x="263652" y="395477"/>
                </a:lnTo>
                <a:lnTo>
                  <a:pt x="263652" y="527304"/>
                </a:lnTo>
                <a:lnTo>
                  <a:pt x="0" y="263651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631840" y="1922527"/>
            <a:ext cx="6667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Times New Roman"/>
                <a:cs typeface="Times New Roman"/>
              </a:rPr>
              <a:t>Split</a:t>
            </a:r>
            <a:r>
              <a:rPr sz="1200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FFFFFF"/>
                </a:solidFill>
                <a:latin typeface="Times New Roman"/>
                <a:cs typeface="Times New Roman"/>
              </a:rPr>
              <a:t>point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53922" y="3550428"/>
            <a:ext cx="156083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samples at </a:t>
            </a:r>
            <a:r>
              <a:rPr sz="1200" dirty="0">
                <a:latin typeface="Times New Roman"/>
                <a:cs typeface="Times New Roman"/>
              </a:rPr>
              <a:t>this </a:t>
            </a:r>
            <a:r>
              <a:rPr sz="1200" spc="-5" dirty="0">
                <a:latin typeface="Times New Roman"/>
                <a:cs typeface="Times New Roman"/>
              </a:rPr>
              <a:t>leaf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have:</a:t>
            </a:r>
            <a:endParaRPr sz="12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200" b="1" spc="-5" dirty="0">
                <a:latin typeface="Times New Roman"/>
                <a:cs typeface="Times New Roman"/>
              </a:rPr>
              <a:t>petal length </a:t>
            </a:r>
            <a:r>
              <a:rPr sz="1200" b="1" dirty="0">
                <a:latin typeface="Times New Roman"/>
                <a:cs typeface="Times New Roman"/>
              </a:rPr>
              <a:t>&lt;=</a:t>
            </a:r>
            <a:r>
              <a:rPr sz="1200" b="1" spc="-1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2.35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31847" y="5589521"/>
            <a:ext cx="158305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22860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samples at </a:t>
            </a:r>
            <a:r>
              <a:rPr sz="1200" dirty="0">
                <a:latin typeface="Times New Roman"/>
                <a:cs typeface="Times New Roman"/>
              </a:rPr>
              <a:t>this </a:t>
            </a:r>
            <a:r>
              <a:rPr sz="1200" spc="-5" dirty="0">
                <a:latin typeface="Times New Roman"/>
                <a:cs typeface="Times New Roman"/>
              </a:rPr>
              <a:t>leaf have:  </a:t>
            </a:r>
            <a:r>
              <a:rPr sz="1200" b="1" spc="-5" dirty="0">
                <a:latin typeface="Times New Roman"/>
                <a:cs typeface="Times New Roman"/>
              </a:rPr>
              <a:t>petal length </a:t>
            </a:r>
            <a:r>
              <a:rPr sz="1200" b="1" dirty="0">
                <a:latin typeface="Times New Roman"/>
                <a:cs typeface="Times New Roman"/>
              </a:rPr>
              <a:t>&gt; 2.35  </a:t>
            </a:r>
            <a:r>
              <a:rPr sz="1200" b="1" spc="-5" dirty="0">
                <a:latin typeface="Times New Roman"/>
                <a:cs typeface="Times New Roman"/>
              </a:rPr>
              <a:t>AND petal width </a:t>
            </a:r>
            <a:r>
              <a:rPr sz="1200" b="1" dirty="0">
                <a:latin typeface="Times New Roman"/>
                <a:cs typeface="Times New Roman"/>
              </a:rPr>
              <a:t>&lt;=</a:t>
            </a:r>
            <a:r>
              <a:rPr sz="1200" b="1" spc="-6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1.2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916474" y="5589521"/>
            <a:ext cx="15608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samples at </a:t>
            </a:r>
            <a:r>
              <a:rPr sz="1200" dirty="0">
                <a:latin typeface="Times New Roman"/>
                <a:cs typeface="Times New Roman"/>
              </a:rPr>
              <a:t>this </a:t>
            </a:r>
            <a:r>
              <a:rPr sz="1200" spc="-5" dirty="0">
                <a:latin typeface="Times New Roman"/>
                <a:cs typeface="Times New Roman"/>
              </a:rPr>
              <a:t>leaf have:  </a:t>
            </a:r>
            <a:r>
              <a:rPr sz="1200" b="1" spc="-5" dirty="0">
                <a:latin typeface="Times New Roman"/>
                <a:cs typeface="Times New Roman"/>
              </a:rPr>
              <a:t>petal length </a:t>
            </a:r>
            <a:r>
              <a:rPr sz="1200" b="1" dirty="0">
                <a:latin typeface="Times New Roman"/>
                <a:cs typeface="Times New Roman"/>
              </a:rPr>
              <a:t>&gt; 2.35  </a:t>
            </a:r>
            <a:r>
              <a:rPr sz="1200" b="1" spc="-5" dirty="0">
                <a:latin typeface="Times New Roman"/>
                <a:cs typeface="Times New Roman"/>
              </a:rPr>
              <a:t>AND petal width </a:t>
            </a:r>
            <a:r>
              <a:rPr sz="1200" b="1" dirty="0">
                <a:latin typeface="Times New Roman"/>
                <a:cs typeface="Times New Roman"/>
              </a:rPr>
              <a:t>&gt;</a:t>
            </a:r>
            <a:r>
              <a:rPr sz="1200" b="1" spc="-5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1.2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298192" y="5445764"/>
            <a:ext cx="865632" cy="8843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586728" y="5306343"/>
            <a:ext cx="922020" cy="10238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63039" y="4116057"/>
            <a:ext cx="722376" cy="9744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798570" y="3282649"/>
            <a:ext cx="2246630" cy="381502"/>
          </a:xfrm>
          <a:custGeom>
            <a:avLst/>
            <a:gdLst/>
            <a:ahLst/>
            <a:cxnLst/>
            <a:rect l="l" t="t" r="r" b="b"/>
            <a:pathLst>
              <a:path w="2246629" h="279400">
                <a:moveTo>
                  <a:pt x="0" y="139445"/>
                </a:moveTo>
                <a:lnTo>
                  <a:pt x="40121" y="102376"/>
                </a:lnTo>
                <a:lnTo>
                  <a:pt x="88265" y="85167"/>
                </a:lnTo>
                <a:lnTo>
                  <a:pt x="153348" y="69065"/>
                </a:lnTo>
                <a:lnTo>
                  <a:pt x="191823" y="61480"/>
                </a:lnTo>
                <a:lnTo>
                  <a:pt x="234030" y="54235"/>
                </a:lnTo>
                <a:lnTo>
                  <a:pt x="279803" y="47349"/>
                </a:lnTo>
                <a:lnTo>
                  <a:pt x="328974" y="40843"/>
                </a:lnTo>
                <a:lnTo>
                  <a:pt x="381376" y="34738"/>
                </a:lnTo>
                <a:lnTo>
                  <a:pt x="436841" y="29055"/>
                </a:lnTo>
                <a:lnTo>
                  <a:pt x="495203" y="23815"/>
                </a:lnTo>
                <a:lnTo>
                  <a:pt x="556293" y="19038"/>
                </a:lnTo>
                <a:lnTo>
                  <a:pt x="619946" y="14746"/>
                </a:lnTo>
                <a:lnTo>
                  <a:pt x="685992" y="10958"/>
                </a:lnTo>
                <a:lnTo>
                  <a:pt x="754266" y="7696"/>
                </a:lnTo>
                <a:lnTo>
                  <a:pt x="824600" y="4981"/>
                </a:lnTo>
                <a:lnTo>
                  <a:pt x="896826" y="2833"/>
                </a:lnTo>
                <a:lnTo>
                  <a:pt x="970778" y="1272"/>
                </a:lnTo>
                <a:lnTo>
                  <a:pt x="1046287" y="321"/>
                </a:lnTo>
                <a:lnTo>
                  <a:pt x="1123188" y="0"/>
                </a:lnTo>
                <a:lnTo>
                  <a:pt x="1200088" y="321"/>
                </a:lnTo>
                <a:lnTo>
                  <a:pt x="1275597" y="1272"/>
                </a:lnTo>
                <a:lnTo>
                  <a:pt x="1349549" y="2833"/>
                </a:lnTo>
                <a:lnTo>
                  <a:pt x="1421775" y="4981"/>
                </a:lnTo>
                <a:lnTo>
                  <a:pt x="1492109" y="7696"/>
                </a:lnTo>
                <a:lnTo>
                  <a:pt x="1560383" y="10958"/>
                </a:lnTo>
                <a:lnTo>
                  <a:pt x="1626429" y="14746"/>
                </a:lnTo>
                <a:lnTo>
                  <a:pt x="1690082" y="19038"/>
                </a:lnTo>
                <a:lnTo>
                  <a:pt x="1751172" y="23815"/>
                </a:lnTo>
                <a:lnTo>
                  <a:pt x="1809534" y="29055"/>
                </a:lnTo>
                <a:lnTo>
                  <a:pt x="1864999" y="34738"/>
                </a:lnTo>
                <a:lnTo>
                  <a:pt x="1917401" y="40843"/>
                </a:lnTo>
                <a:lnTo>
                  <a:pt x="1966572" y="47349"/>
                </a:lnTo>
                <a:lnTo>
                  <a:pt x="2012345" y="54235"/>
                </a:lnTo>
                <a:lnTo>
                  <a:pt x="2054552" y="61480"/>
                </a:lnTo>
                <a:lnTo>
                  <a:pt x="2093027" y="69065"/>
                </a:lnTo>
                <a:lnTo>
                  <a:pt x="2158110" y="85167"/>
                </a:lnTo>
                <a:lnTo>
                  <a:pt x="2206254" y="102376"/>
                </a:lnTo>
                <a:lnTo>
                  <a:pt x="2243784" y="129898"/>
                </a:lnTo>
                <a:lnTo>
                  <a:pt x="2246376" y="139445"/>
                </a:lnTo>
                <a:lnTo>
                  <a:pt x="2243784" y="148993"/>
                </a:lnTo>
                <a:lnTo>
                  <a:pt x="2206254" y="176515"/>
                </a:lnTo>
                <a:lnTo>
                  <a:pt x="2158110" y="193724"/>
                </a:lnTo>
                <a:lnTo>
                  <a:pt x="2093027" y="209826"/>
                </a:lnTo>
                <a:lnTo>
                  <a:pt x="2054552" y="217411"/>
                </a:lnTo>
                <a:lnTo>
                  <a:pt x="2012345" y="224656"/>
                </a:lnTo>
                <a:lnTo>
                  <a:pt x="1966572" y="231542"/>
                </a:lnTo>
                <a:lnTo>
                  <a:pt x="1917401" y="238048"/>
                </a:lnTo>
                <a:lnTo>
                  <a:pt x="1864999" y="244153"/>
                </a:lnTo>
                <a:lnTo>
                  <a:pt x="1809534" y="249836"/>
                </a:lnTo>
                <a:lnTo>
                  <a:pt x="1751172" y="255076"/>
                </a:lnTo>
                <a:lnTo>
                  <a:pt x="1690082" y="259853"/>
                </a:lnTo>
                <a:lnTo>
                  <a:pt x="1626429" y="264145"/>
                </a:lnTo>
                <a:lnTo>
                  <a:pt x="1560383" y="267933"/>
                </a:lnTo>
                <a:lnTo>
                  <a:pt x="1492109" y="271195"/>
                </a:lnTo>
                <a:lnTo>
                  <a:pt x="1421775" y="273910"/>
                </a:lnTo>
                <a:lnTo>
                  <a:pt x="1349549" y="276058"/>
                </a:lnTo>
                <a:lnTo>
                  <a:pt x="1275597" y="277619"/>
                </a:lnTo>
                <a:lnTo>
                  <a:pt x="1200088" y="278570"/>
                </a:lnTo>
                <a:lnTo>
                  <a:pt x="1123188" y="278891"/>
                </a:lnTo>
                <a:lnTo>
                  <a:pt x="1046287" y="278570"/>
                </a:lnTo>
                <a:lnTo>
                  <a:pt x="970778" y="277619"/>
                </a:lnTo>
                <a:lnTo>
                  <a:pt x="896826" y="276058"/>
                </a:lnTo>
                <a:lnTo>
                  <a:pt x="824600" y="273910"/>
                </a:lnTo>
                <a:lnTo>
                  <a:pt x="754266" y="271195"/>
                </a:lnTo>
                <a:lnTo>
                  <a:pt x="685992" y="267933"/>
                </a:lnTo>
                <a:lnTo>
                  <a:pt x="619946" y="264145"/>
                </a:lnTo>
                <a:lnTo>
                  <a:pt x="556293" y="259853"/>
                </a:lnTo>
                <a:lnTo>
                  <a:pt x="495203" y="255076"/>
                </a:lnTo>
                <a:lnTo>
                  <a:pt x="436841" y="249836"/>
                </a:lnTo>
                <a:lnTo>
                  <a:pt x="381376" y="244153"/>
                </a:lnTo>
                <a:lnTo>
                  <a:pt x="328974" y="238048"/>
                </a:lnTo>
                <a:lnTo>
                  <a:pt x="279803" y="231542"/>
                </a:lnTo>
                <a:lnTo>
                  <a:pt x="234030" y="224656"/>
                </a:lnTo>
                <a:lnTo>
                  <a:pt x="191823" y="217411"/>
                </a:lnTo>
                <a:lnTo>
                  <a:pt x="153348" y="209826"/>
                </a:lnTo>
                <a:lnTo>
                  <a:pt x="88265" y="193724"/>
                </a:lnTo>
                <a:lnTo>
                  <a:pt x="40121" y="176515"/>
                </a:lnTo>
                <a:lnTo>
                  <a:pt x="2591" y="148993"/>
                </a:lnTo>
                <a:lnTo>
                  <a:pt x="0" y="139445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948177" y="1882191"/>
            <a:ext cx="2247900" cy="381502"/>
          </a:xfrm>
          <a:custGeom>
            <a:avLst/>
            <a:gdLst/>
            <a:ahLst/>
            <a:cxnLst/>
            <a:rect l="l" t="t" r="r" b="b"/>
            <a:pathLst>
              <a:path w="2247900" h="279400">
                <a:moveTo>
                  <a:pt x="0" y="139446"/>
                </a:moveTo>
                <a:lnTo>
                  <a:pt x="40148" y="102376"/>
                </a:lnTo>
                <a:lnTo>
                  <a:pt x="88325" y="85167"/>
                </a:lnTo>
                <a:lnTo>
                  <a:pt x="153452" y="69065"/>
                </a:lnTo>
                <a:lnTo>
                  <a:pt x="191953" y="61480"/>
                </a:lnTo>
                <a:lnTo>
                  <a:pt x="234189" y="54235"/>
                </a:lnTo>
                <a:lnTo>
                  <a:pt x="279993" y="47349"/>
                </a:lnTo>
                <a:lnTo>
                  <a:pt x="329198" y="40843"/>
                </a:lnTo>
                <a:lnTo>
                  <a:pt x="381635" y="34738"/>
                </a:lnTo>
                <a:lnTo>
                  <a:pt x="437138" y="29055"/>
                </a:lnTo>
                <a:lnTo>
                  <a:pt x="495539" y="23815"/>
                </a:lnTo>
                <a:lnTo>
                  <a:pt x="556672" y="19038"/>
                </a:lnTo>
                <a:lnTo>
                  <a:pt x="620367" y="14746"/>
                </a:lnTo>
                <a:lnTo>
                  <a:pt x="686459" y="10958"/>
                </a:lnTo>
                <a:lnTo>
                  <a:pt x="754779" y="7696"/>
                </a:lnTo>
                <a:lnTo>
                  <a:pt x="825160" y="4981"/>
                </a:lnTo>
                <a:lnTo>
                  <a:pt x="897435" y="2833"/>
                </a:lnTo>
                <a:lnTo>
                  <a:pt x="971437" y="1272"/>
                </a:lnTo>
                <a:lnTo>
                  <a:pt x="1046997" y="321"/>
                </a:lnTo>
                <a:lnTo>
                  <a:pt x="1123950" y="0"/>
                </a:lnTo>
                <a:lnTo>
                  <a:pt x="1200902" y="321"/>
                </a:lnTo>
                <a:lnTo>
                  <a:pt x="1276462" y="1272"/>
                </a:lnTo>
                <a:lnTo>
                  <a:pt x="1350464" y="2833"/>
                </a:lnTo>
                <a:lnTo>
                  <a:pt x="1422739" y="4981"/>
                </a:lnTo>
                <a:lnTo>
                  <a:pt x="1493120" y="7696"/>
                </a:lnTo>
                <a:lnTo>
                  <a:pt x="1561440" y="10958"/>
                </a:lnTo>
                <a:lnTo>
                  <a:pt x="1627532" y="14746"/>
                </a:lnTo>
                <a:lnTo>
                  <a:pt x="1691227" y="19038"/>
                </a:lnTo>
                <a:lnTo>
                  <a:pt x="1752360" y="23815"/>
                </a:lnTo>
                <a:lnTo>
                  <a:pt x="1810761" y="29055"/>
                </a:lnTo>
                <a:lnTo>
                  <a:pt x="1866264" y="34738"/>
                </a:lnTo>
                <a:lnTo>
                  <a:pt x="1918701" y="40843"/>
                </a:lnTo>
                <a:lnTo>
                  <a:pt x="1967906" y="47349"/>
                </a:lnTo>
                <a:lnTo>
                  <a:pt x="2013710" y="54235"/>
                </a:lnTo>
                <a:lnTo>
                  <a:pt x="2055946" y="61480"/>
                </a:lnTo>
                <a:lnTo>
                  <a:pt x="2094447" y="69065"/>
                </a:lnTo>
                <a:lnTo>
                  <a:pt x="2159574" y="85167"/>
                </a:lnTo>
                <a:lnTo>
                  <a:pt x="2207751" y="102376"/>
                </a:lnTo>
                <a:lnTo>
                  <a:pt x="2245307" y="129898"/>
                </a:lnTo>
                <a:lnTo>
                  <a:pt x="2247900" y="139446"/>
                </a:lnTo>
                <a:lnTo>
                  <a:pt x="2245307" y="148993"/>
                </a:lnTo>
                <a:lnTo>
                  <a:pt x="2207751" y="176515"/>
                </a:lnTo>
                <a:lnTo>
                  <a:pt x="2159574" y="193724"/>
                </a:lnTo>
                <a:lnTo>
                  <a:pt x="2094447" y="209826"/>
                </a:lnTo>
                <a:lnTo>
                  <a:pt x="2055946" y="217411"/>
                </a:lnTo>
                <a:lnTo>
                  <a:pt x="2013710" y="224656"/>
                </a:lnTo>
                <a:lnTo>
                  <a:pt x="1967906" y="231542"/>
                </a:lnTo>
                <a:lnTo>
                  <a:pt x="1918701" y="238048"/>
                </a:lnTo>
                <a:lnTo>
                  <a:pt x="1866264" y="244153"/>
                </a:lnTo>
                <a:lnTo>
                  <a:pt x="1810761" y="249836"/>
                </a:lnTo>
                <a:lnTo>
                  <a:pt x="1752360" y="255076"/>
                </a:lnTo>
                <a:lnTo>
                  <a:pt x="1691227" y="259853"/>
                </a:lnTo>
                <a:lnTo>
                  <a:pt x="1627532" y="264145"/>
                </a:lnTo>
                <a:lnTo>
                  <a:pt x="1561440" y="267933"/>
                </a:lnTo>
                <a:lnTo>
                  <a:pt x="1493120" y="271195"/>
                </a:lnTo>
                <a:lnTo>
                  <a:pt x="1422739" y="273910"/>
                </a:lnTo>
                <a:lnTo>
                  <a:pt x="1350464" y="276058"/>
                </a:lnTo>
                <a:lnTo>
                  <a:pt x="1276462" y="277619"/>
                </a:lnTo>
                <a:lnTo>
                  <a:pt x="1200902" y="278570"/>
                </a:lnTo>
                <a:lnTo>
                  <a:pt x="1123950" y="278892"/>
                </a:lnTo>
                <a:lnTo>
                  <a:pt x="1046997" y="278570"/>
                </a:lnTo>
                <a:lnTo>
                  <a:pt x="971437" y="277619"/>
                </a:lnTo>
                <a:lnTo>
                  <a:pt x="897435" y="276058"/>
                </a:lnTo>
                <a:lnTo>
                  <a:pt x="825160" y="273910"/>
                </a:lnTo>
                <a:lnTo>
                  <a:pt x="754779" y="271195"/>
                </a:lnTo>
                <a:lnTo>
                  <a:pt x="686459" y="267933"/>
                </a:lnTo>
                <a:lnTo>
                  <a:pt x="620367" y="264145"/>
                </a:lnTo>
                <a:lnTo>
                  <a:pt x="556672" y="259853"/>
                </a:lnTo>
                <a:lnTo>
                  <a:pt x="495539" y="255076"/>
                </a:lnTo>
                <a:lnTo>
                  <a:pt x="437138" y="249836"/>
                </a:lnTo>
                <a:lnTo>
                  <a:pt x="381635" y="244153"/>
                </a:lnTo>
                <a:lnTo>
                  <a:pt x="329198" y="238048"/>
                </a:lnTo>
                <a:lnTo>
                  <a:pt x="279993" y="231542"/>
                </a:lnTo>
                <a:lnTo>
                  <a:pt x="234189" y="224656"/>
                </a:lnTo>
                <a:lnTo>
                  <a:pt x="191953" y="217411"/>
                </a:lnTo>
                <a:lnTo>
                  <a:pt x="153452" y="209826"/>
                </a:lnTo>
                <a:lnTo>
                  <a:pt x="88325" y="193724"/>
                </a:lnTo>
                <a:lnTo>
                  <a:pt x="40148" y="176515"/>
                </a:lnTo>
                <a:lnTo>
                  <a:pt x="2592" y="148993"/>
                </a:lnTo>
                <a:lnTo>
                  <a:pt x="0" y="139446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584807" y="5099195"/>
            <a:ext cx="47498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5" dirty="0">
                <a:latin typeface="Times New Roman"/>
                <a:cs typeface="Times New Roman"/>
              </a:rPr>
              <a:t>s</a:t>
            </a:r>
            <a:r>
              <a:rPr sz="1400" i="1" dirty="0">
                <a:latin typeface="Times New Roman"/>
                <a:cs typeface="Times New Roman"/>
              </a:rPr>
              <a:t>e</a:t>
            </a:r>
            <a:r>
              <a:rPr sz="1400" i="1" spc="5" dirty="0">
                <a:latin typeface="Times New Roman"/>
                <a:cs typeface="Times New Roman"/>
              </a:rPr>
              <a:t>tosa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351890" y="6366685"/>
            <a:ext cx="7537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dirty="0">
                <a:latin typeface="Times New Roman"/>
                <a:cs typeface="Times New Roman"/>
              </a:rPr>
              <a:t>ve</a:t>
            </a:r>
            <a:r>
              <a:rPr sz="1400" i="1" spc="5" dirty="0">
                <a:latin typeface="Times New Roman"/>
                <a:cs typeface="Times New Roman"/>
              </a:rPr>
              <a:t>rsi</a:t>
            </a:r>
            <a:r>
              <a:rPr sz="1400" i="1" dirty="0">
                <a:latin typeface="Times New Roman"/>
                <a:cs typeface="Times New Roman"/>
              </a:rPr>
              <a:t>c</a:t>
            </a:r>
            <a:r>
              <a:rPr sz="1400" i="1" spc="5" dirty="0">
                <a:latin typeface="Times New Roman"/>
                <a:cs typeface="Times New Roman"/>
              </a:rPr>
              <a:t>olor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684418" y="6259804"/>
            <a:ext cx="6661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dirty="0">
                <a:latin typeface="Times New Roman"/>
                <a:cs typeface="Times New Roman"/>
              </a:rPr>
              <a:t>v</a:t>
            </a:r>
            <a:r>
              <a:rPr sz="1400" i="1" spc="5" dirty="0">
                <a:latin typeface="Times New Roman"/>
                <a:cs typeface="Times New Roman"/>
              </a:rPr>
              <a:t>i</a:t>
            </a:r>
            <a:r>
              <a:rPr sz="1400" i="1" spc="-45" dirty="0">
                <a:latin typeface="Times New Roman"/>
                <a:cs typeface="Times New Roman"/>
              </a:rPr>
              <a:t>r</a:t>
            </a:r>
            <a:r>
              <a:rPr sz="1400" i="1" spc="5" dirty="0">
                <a:latin typeface="Times New Roman"/>
                <a:cs typeface="Times New Roman"/>
              </a:rPr>
              <a:t>gin</a:t>
            </a:r>
            <a:r>
              <a:rPr sz="1400" i="1" spc="-10" dirty="0">
                <a:latin typeface="Times New Roman"/>
                <a:cs typeface="Times New Roman"/>
              </a:rPr>
              <a:t>i</a:t>
            </a:r>
            <a:r>
              <a:rPr sz="1400" i="1" dirty="0">
                <a:latin typeface="Times New Roman"/>
                <a:cs typeface="Times New Roman"/>
              </a:rPr>
              <a:t>ca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074666" y="3069355"/>
            <a:ext cx="1237475" cy="8490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385814" y="3642354"/>
            <a:ext cx="828802" cy="16156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304790" y="3712011"/>
            <a:ext cx="67449" cy="919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121910" y="3102648"/>
            <a:ext cx="1142999" cy="7199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121908" y="3102649"/>
            <a:ext cx="1143000" cy="720518"/>
          </a:xfrm>
          <a:custGeom>
            <a:avLst/>
            <a:gdLst/>
            <a:ahLst/>
            <a:cxnLst/>
            <a:rect l="l" t="t" r="r" b="b"/>
            <a:pathLst>
              <a:path w="1143000" h="527685">
                <a:moveTo>
                  <a:pt x="0" y="263651"/>
                </a:moveTo>
                <a:lnTo>
                  <a:pt x="263652" y="0"/>
                </a:lnTo>
                <a:lnTo>
                  <a:pt x="263652" y="131825"/>
                </a:lnTo>
                <a:lnTo>
                  <a:pt x="1143000" y="131825"/>
                </a:lnTo>
                <a:lnTo>
                  <a:pt x="1143000" y="395477"/>
                </a:lnTo>
                <a:lnTo>
                  <a:pt x="263652" y="395477"/>
                </a:lnTo>
                <a:lnTo>
                  <a:pt x="263652" y="527304"/>
                </a:lnTo>
                <a:lnTo>
                  <a:pt x="0" y="263651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426606" y="3314193"/>
            <a:ext cx="6667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Times New Roman"/>
                <a:cs typeface="Times New Roman"/>
              </a:rPr>
              <a:t>Split</a:t>
            </a:r>
            <a:r>
              <a:rPr sz="1200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FFFFFF"/>
                </a:solidFill>
                <a:latin typeface="Times New Roman"/>
                <a:cs typeface="Times New Roman"/>
              </a:rPr>
              <a:t>point</a:t>
            </a:r>
            <a:endParaRPr sz="12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895643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25515" y="60312"/>
            <a:ext cx="1373505" cy="296662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103505">
              <a:lnSpc>
                <a:spcPts val="1030"/>
              </a:lnSpc>
              <a:spcBef>
                <a:spcPts val="235"/>
              </a:spcBef>
            </a:pP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APPLIED MACHINE  LEARNING IN</a:t>
            </a:r>
            <a:r>
              <a:rPr sz="950" spc="-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PYTHON</a:t>
            </a:r>
            <a:endParaRPr sz="950">
              <a:latin typeface="Georgia"/>
              <a:cs typeface="Georg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19" y="37457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19" y="224739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914779" y="709507"/>
            <a:ext cx="5313680" cy="5520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spc="-5" dirty="0"/>
              <a:t>Informativeness of Splits</a:t>
            </a:r>
            <a:endParaRPr sz="3500"/>
          </a:p>
        </p:txBody>
      </p:sp>
      <p:sp>
        <p:nvSpPr>
          <p:cNvPr id="8" name="object 8"/>
          <p:cNvSpPr/>
          <p:nvPr/>
        </p:nvSpPr>
        <p:spPr>
          <a:xfrm>
            <a:off x="2793494" y="1914446"/>
            <a:ext cx="3330613" cy="37077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64716" y="3632243"/>
            <a:ext cx="1405255" cy="381502"/>
          </a:xfrm>
          <a:custGeom>
            <a:avLst/>
            <a:gdLst/>
            <a:ahLst/>
            <a:cxnLst/>
            <a:rect l="l" t="t" r="r" b="b"/>
            <a:pathLst>
              <a:path w="1405254" h="279400">
                <a:moveTo>
                  <a:pt x="0" y="139445"/>
                </a:moveTo>
                <a:lnTo>
                  <a:pt x="35817" y="95370"/>
                </a:lnTo>
                <a:lnTo>
                  <a:pt x="95921" y="69065"/>
                </a:lnTo>
                <a:lnTo>
                  <a:pt x="135555" y="57091"/>
                </a:lnTo>
                <a:lnTo>
                  <a:pt x="181005" y="46016"/>
                </a:lnTo>
                <a:lnTo>
                  <a:pt x="231843" y="35926"/>
                </a:lnTo>
                <a:lnTo>
                  <a:pt x="287640" y="26905"/>
                </a:lnTo>
                <a:lnTo>
                  <a:pt x="347968" y="19038"/>
                </a:lnTo>
                <a:lnTo>
                  <a:pt x="412398" y="12411"/>
                </a:lnTo>
                <a:lnTo>
                  <a:pt x="480501" y="7109"/>
                </a:lnTo>
                <a:lnTo>
                  <a:pt x="551849" y="3216"/>
                </a:lnTo>
                <a:lnTo>
                  <a:pt x="626012" y="818"/>
                </a:lnTo>
                <a:lnTo>
                  <a:pt x="702564" y="0"/>
                </a:lnTo>
                <a:lnTo>
                  <a:pt x="779115" y="818"/>
                </a:lnTo>
                <a:lnTo>
                  <a:pt x="853278" y="3216"/>
                </a:lnTo>
                <a:lnTo>
                  <a:pt x="924626" y="7109"/>
                </a:lnTo>
                <a:lnTo>
                  <a:pt x="992729" y="12411"/>
                </a:lnTo>
                <a:lnTo>
                  <a:pt x="1057159" y="19038"/>
                </a:lnTo>
                <a:lnTo>
                  <a:pt x="1117487" y="26905"/>
                </a:lnTo>
                <a:lnTo>
                  <a:pt x="1173284" y="35926"/>
                </a:lnTo>
                <a:lnTo>
                  <a:pt x="1224122" y="46016"/>
                </a:lnTo>
                <a:lnTo>
                  <a:pt x="1269572" y="57091"/>
                </a:lnTo>
                <a:lnTo>
                  <a:pt x="1309206" y="69065"/>
                </a:lnTo>
                <a:lnTo>
                  <a:pt x="1369310" y="95370"/>
                </a:lnTo>
                <a:lnTo>
                  <a:pt x="1401005" y="124252"/>
                </a:lnTo>
                <a:lnTo>
                  <a:pt x="1405128" y="139445"/>
                </a:lnTo>
                <a:lnTo>
                  <a:pt x="1401005" y="154639"/>
                </a:lnTo>
                <a:lnTo>
                  <a:pt x="1369310" y="183521"/>
                </a:lnTo>
                <a:lnTo>
                  <a:pt x="1309206" y="209826"/>
                </a:lnTo>
                <a:lnTo>
                  <a:pt x="1269572" y="221800"/>
                </a:lnTo>
                <a:lnTo>
                  <a:pt x="1224122" y="232875"/>
                </a:lnTo>
                <a:lnTo>
                  <a:pt x="1173284" y="242965"/>
                </a:lnTo>
                <a:lnTo>
                  <a:pt x="1117487" y="251986"/>
                </a:lnTo>
                <a:lnTo>
                  <a:pt x="1057159" y="259853"/>
                </a:lnTo>
                <a:lnTo>
                  <a:pt x="992729" y="266480"/>
                </a:lnTo>
                <a:lnTo>
                  <a:pt x="924626" y="271782"/>
                </a:lnTo>
                <a:lnTo>
                  <a:pt x="853278" y="275675"/>
                </a:lnTo>
                <a:lnTo>
                  <a:pt x="779115" y="278073"/>
                </a:lnTo>
                <a:lnTo>
                  <a:pt x="702564" y="278891"/>
                </a:lnTo>
                <a:lnTo>
                  <a:pt x="626012" y="278073"/>
                </a:lnTo>
                <a:lnTo>
                  <a:pt x="551849" y="275675"/>
                </a:lnTo>
                <a:lnTo>
                  <a:pt x="480501" y="271782"/>
                </a:lnTo>
                <a:lnTo>
                  <a:pt x="412398" y="266480"/>
                </a:lnTo>
                <a:lnTo>
                  <a:pt x="347968" y="259853"/>
                </a:lnTo>
                <a:lnTo>
                  <a:pt x="287640" y="251986"/>
                </a:lnTo>
                <a:lnTo>
                  <a:pt x="231843" y="242965"/>
                </a:lnTo>
                <a:lnTo>
                  <a:pt x="181005" y="232875"/>
                </a:lnTo>
                <a:lnTo>
                  <a:pt x="135555" y="221800"/>
                </a:lnTo>
                <a:lnTo>
                  <a:pt x="95921" y="209826"/>
                </a:lnTo>
                <a:lnTo>
                  <a:pt x="35817" y="183521"/>
                </a:lnTo>
                <a:lnTo>
                  <a:pt x="4122" y="154639"/>
                </a:lnTo>
                <a:lnTo>
                  <a:pt x="0" y="139445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5091" y="2243231"/>
            <a:ext cx="2308860" cy="3363285"/>
          </a:xfrm>
          <a:custGeom>
            <a:avLst/>
            <a:gdLst/>
            <a:ahLst/>
            <a:cxnLst/>
            <a:rect l="l" t="t" r="r" b="b"/>
            <a:pathLst>
              <a:path w="2308860" h="2463165">
                <a:moveTo>
                  <a:pt x="0" y="0"/>
                </a:moveTo>
                <a:lnTo>
                  <a:pt x="2308860" y="0"/>
                </a:lnTo>
                <a:lnTo>
                  <a:pt x="2308860" y="2462784"/>
                </a:lnTo>
                <a:lnTo>
                  <a:pt x="0" y="2462784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59663" y="2280512"/>
            <a:ext cx="2289810" cy="24019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6995" marR="88900" indent="-635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Times New Roman"/>
                <a:cs typeface="Times New Roman"/>
              </a:rPr>
              <a:t>The </a:t>
            </a:r>
            <a:r>
              <a:rPr sz="1400" b="1" i="1" dirty="0">
                <a:latin typeface="Times New Roman"/>
                <a:cs typeface="Times New Roman"/>
              </a:rPr>
              <a:t>value </a:t>
            </a:r>
            <a:r>
              <a:rPr sz="1400" b="1" spc="5" dirty="0">
                <a:latin typeface="Times New Roman"/>
                <a:cs typeface="Times New Roman"/>
              </a:rPr>
              <a:t>list </a:t>
            </a:r>
            <a:r>
              <a:rPr sz="1400" b="1" dirty="0">
                <a:latin typeface="Times New Roman"/>
                <a:cs typeface="Times New Roman"/>
              </a:rPr>
              <a:t>gives the  </a:t>
            </a:r>
            <a:r>
              <a:rPr sz="1400" b="1" spc="-5" dirty="0">
                <a:latin typeface="Times New Roman"/>
                <a:cs typeface="Times New Roman"/>
              </a:rPr>
              <a:t>number </a:t>
            </a:r>
            <a:r>
              <a:rPr sz="1400" b="1" dirty="0">
                <a:latin typeface="Times New Roman"/>
                <a:cs typeface="Times New Roman"/>
              </a:rPr>
              <a:t>of samples of each  class that end </a:t>
            </a:r>
            <a:r>
              <a:rPr sz="1400" b="1" spc="-5" dirty="0">
                <a:latin typeface="Times New Roman"/>
                <a:cs typeface="Times New Roman"/>
              </a:rPr>
              <a:t>up </a:t>
            </a:r>
            <a:r>
              <a:rPr sz="1400" b="1" dirty="0">
                <a:latin typeface="Times New Roman"/>
                <a:cs typeface="Times New Roman"/>
              </a:rPr>
              <a:t>at this</a:t>
            </a:r>
            <a:r>
              <a:rPr sz="1400" b="1" spc="-135" dirty="0">
                <a:latin typeface="Times New Roman"/>
                <a:cs typeface="Times New Roman"/>
              </a:rPr>
              <a:t> </a:t>
            </a:r>
            <a:r>
              <a:rPr sz="1400" b="1" spc="5" dirty="0">
                <a:latin typeface="Times New Roman"/>
                <a:cs typeface="Times New Roman"/>
              </a:rPr>
              <a:t>leaf  </a:t>
            </a:r>
            <a:r>
              <a:rPr sz="1400" b="1" dirty="0">
                <a:latin typeface="Times New Roman"/>
                <a:cs typeface="Times New Roman"/>
              </a:rPr>
              <a:t>node during</a:t>
            </a:r>
            <a:r>
              <a:rPr sz="1400" b="1" spc="-6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training.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86995" marR="102235">
              <a:lnSpc>
                <a:spcPct val="100000"/>
              </a:lnSpc>
            </a:pPr>
            <a:r>
              <a:rPr sz="1400" dirty="0">
                <a:latin typeface="Times New Roman"/>
                <a:cs typeface="Times New Roman"/>
              </a:rPr>
              <a:t>The iris dataset has 3</a:t>
            </a:r>
            <a:r>
              <a:rPr sz="1400" spc="-7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classes,  so there are three</a:t>
            </a:r>
            <a:r>
              <a:rPr sz="1400" spc="-75" dirty="0">
                <a:latin typeface="Times New Roman"/>
                <a:cs typeface="Times New Roman"/>
              </a:rPr>
              <a:t> </a:t>
            </a:r>
            <a:r>
              <a:rPr sz="1400" spc="5" dirty="0">
                <a:latin typeface="Times New Roman"/>
                <a:cs typeface="Times New Roman"/>
              </a:rPr>
              <a:t>counts.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86995" marR="127635">
              <a:lnSpc>
                <a:spcPct val="100000"/>
              </a:lnSpc>
            </a:pPr>
            <a:r>
              <a:rPr sz="1400" dirty="0">
                <a:latin typeface="Times New Roman"/>
                <a:cs typeface="Times New Roman"/>
              </a:rPr>
              <a:t>This leaf has 37 </a:t>
            </a:r>
            <a:r>
              <a:rPr sz="1400" spc="5" dirty="0">
                <a:latin typeface="Times New Roman"/>
                <a:cs typeface="Times New Roman"/>
              </a:rPr>
              <a:t>setosa  </a:t>
            </a:r>
            <a:r>
              <a:rPr sz="1400" dirty="0">
                <a:latin typeface="Times New Roman"/>
                <a:cs typeface="Times New Roman"/>
              </a:rPr>
              <a:t>samples, zero </a:t>
            </a:r>
            <a:r>
              <a:rPr sz="1400" spc="-5" dirty="0">
                <a:latin typeface="Times New Roman"/>
                <a:cs typeface="Times New Roman"/>
              </a:rPr>
              <a:t>versicolor,</a:t>
            </a:r>
            <a:r>
              <a:rPr sz="1400" spc="-100" dirty="0">
                <a:latin typeface="Times New Roman"/>
                <a:cs typeface="Times New Roman"/>
              </a:rPr>
              <a:t> </a:t>
            </a:r>
            <a:r>
              <a:rPr sz="1400" spc="5" dirty="0">
                <a:latin typeface="Times New Roman"/>
                <a:cs typeface="Times New Roman"/>
              </a:rPr>
              <a:t>and  </a:t>
            </a:r>
            <a:r>
              <a:rPr sz="1400" dirty="0">
                <a:latin typeface="Times New Roman"/>
                <a:cs typeface="Times New Roman"/>
              </a:rPr>
              <a:t>zero </a:t>
            </a:r>
            <a:r>
              <a:rPr sz="1400" spc="-5" dirty="0">
                <a:latin typeface="Times New Roman"/>
                <a:cs typeface="Times New Roman"/>
              </a:rPr>
              <a:t>virginica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samples.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74335" y="5605994"/>
            <a:ext cx="1847214" cy="686726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1440" marR="175895" indent="-635">
              <a:lnSpc>
                <a:spcPct val="100000"/>
              </a:lnSpc>
              <a:spcBef>
                <a:spcPts val="315"/>
              </a:spcBef>
            </a:pPr>
            <a:r>
              <a:rPr sz="1400" dirty="0">
                <a:latin typeface="Times New Roman"/>
                <a:cs typeface="Times New Roman"/>
              </a:rPr>
              <a:t>This leaf has 0</a:t>
            </a:r>
            <a:r>
              <a:rPr sz="1400" spc="-7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setosa,  1 </a:t>
            </a:r>
            <a:r>
              <a:rPr sz="1400" spc="-5" dirty="0">
                <a:latin typeface="Times New Roman"/>
                <a:cs typeface="Times New Roman"/>
              </a:rPr>
              <a:t>versicolor, </a:t>
            </a:r>
            <a:r>
              <a:rPr sz="1400" dirty="0">
                <a:latin typeface="Times New Roman"/>
                <a:cs typeface="Times New Roman"/>
              </a:rPr>
              <a:t>and </a:t>
            </a:r>
            <a:r>
              <a:rPr sz="1400" spc="5" dirty="0">
                <a:latin typeface="Times New Roman"/>
                <a:cs typeface="Times New Roman"/>
              </a:rPr>
              <a:t>38  </a:t>
            </a:r>
            <a:r>
              <a:rPr sz="1400" spc="-5" dirty="0">
                <a:latin typeface="Times New Roman"/>
                <a:cs typeface="Times New Roman"/>
              </a:rPr>
              <a:t>virginica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samples.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29483" y="5605994"/>
            <a:ext cx="2049780" cy="686726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0805" marR="90170" indent="-635">
              <a:lnSpc>
                <a:spcPct val="100000"/>
              </a:lnSpc>
              <a:spcBef>
                <a:spcPts val="315"/>
              </a:spcBef>
            </a:pPr>
            <a:r>
              <a:rPr sz="1400" dirty="0">
                <a:latin typeface="Times New Roman"/>
                <a:cs typeface="Times New Roman"/>
              </a:rPr>
              <a:t>This leaf has 0 setosa, </a:t>
            </a:r>
            <a:r>
              <a:rPr sz="1400" spc="5" dirty="0">
                <a:latin typeface="Times New Roman"/>
                <a:cs typeface="Times New Roman"/>
              </a:rPr>
              <a:t>33  </a:t>
            </a:r>
            <a:r>
              <a:rPr sz="1400" spc="-5" dirty="0">
                <a:latin typeface="Times New Roman"/>
                <a:cs typeface="Times New Roman"/>
              </a:rPr>
              <a:t>versicolor, </a:t>
            </a:r>
            <a:r>
              <a:rPr sz="1400" dirty="0">
                <a:latin typeface="Times New Roman"/>
                <a:cs typeface="Times New Roman"/>
              </a:rPr>
              <a:t>and 3</a:t>
            </a:r>
            <a:r>
              <a:rPr sz="1400" spc="-7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virginica  </a:t>
            </a:r>
            <a:r>
              <a:rPr sz="1400" dirty="0">
                <a:latin typeface="Times New Roman"/>
                <a:cs typeface="Times New Roman"/>
              </a:rPr>
              <a:t>samples.</a:t>
            </a:r>
            <a:endParaRPr sz="1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758224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25515" y="60312"/>
            <a:ext cx="1373505" cy="296662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103505">
              <a:lnSpc>
                <a:spcPts val="1030"/>
              </a:lnSpc>
              <a:spcBef>
                <a:spcPts val="235"/>
              </a:spcBef>
            </a:pP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APPLIED MACHINE  LEARNING IN</a:t>
            </a:r>
            <a:r>
              <a:rPr sz="950" spc="-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PYTHON</a:t>
            </a:r>
            <a:endParaRPr sz="950">
              <a:latin typeface="Georgia"/>
              <a:cs typeface="Georg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19" y="37457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19" y="224739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69998" y="709507"/>
            <a:ext cx="5605780" cy="5520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spc="-10" dirty="0"/>
              <a:t>Visualizing </a:t>
            </a:r>
            <a:r>
              <a:rPr sz="3500" spc="-5" dirty="0"/>
              <a:t>Decision</a:t>
            </a:r>
            <a:r>
              <a:rPr sz="3500" spc="25" dirty="0"/>
              <a:t> </a:t>
            </a:r>
            <a:r>
              <a:rPr sz="3500" spc="-45" dirty="0"/>
              <a:t>Trees</a:t>
            </a:r>
            <a:endParaRPr sz="3500"/>
          </a:p>
        </p:txBody>
      </p:sp>
      <p:sp>
        <p:nvSpPr>
          <p:cNvPr id="7" name="object 7"/>
          <p:cNvSpPr/>
          <p:nvPr/>
        </p:nvSpPr>
        <p:spPr>
          <a:xfrm>
            <a:off x="2395729" y="1479532"/>
            <a:ext cx="4295775" cy="47113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470215" y="6216960"/>
            <a:ext cx="58521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See: </a:t>
            </a:r>
            <a:r>
              <a:rPr sz="1200" dirty="0">
                <a:latin typeface="Courier New"/>
                <a:cs typeface="Courier New"/>
              </a:rPr>
              <a:t>plot_decision_tree() </a:t>
            </a:r>
            <a:r>
              <a:rPr sz="1400" dirty="0">
                <a:latin typeface="Times New Roman"/>
                <a:cs typeface="Times New Roman"/>
              </a:rPr>
              <a:t>function in </a:t>
            </a:r>
            <a:r>
              <a:rPr sz="1200" dirty="0">
                <a:latin typeface="Courier New"/>
                <a:cs typeface="Courier New"/>
              </a:rPr>
              <a:t>adspy_shared_utilities.py</a:t>
            </a:r>
            <a:r>
              <a:rPr sz="1200" spc="-509" dirty="0">
                <a:latin typeface="Courier New"/>
                <a:cs typeface="Courier New"/>
              </a:rPr>
              <a:t> </a:t>
            </a:r>
            <a:r>
              <a:rPr sz="1400" spc="5" dirty="0">
                <a:latin typeface="Times New Roman"/>
                <a:cs typeface="Times New Roman"/>
              </a:rPr>
              <a:t>code</a:t>
            </a:r>
            <a:endParaRPr sz="1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2436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25515" y="60312"/>
            <a:ext cx="1373505" cy="296662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103505">
              <a:lnSpc>
                <a:spcPts val="1030"/>
              </a:lnSpc>
              <a:spcBef>
                <a:spcPts val="235"/>
              </a:spcBef>
            </a:pP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APPLIED MACHINE  LEARNING IN</a:t>
            </a:r>
            <a:r>
              <a:rPr sz="950" spc="-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PYTHON</a:t>
            </a:r>
            <a:endParaRPr sz="950">
              <a:latin typeface="Georgia"/>
              <a:cs typeface="Georg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19" y="37457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19" y="224739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sz="half" idx="2"/>
          </p:nvPr>
        </p:nvSpPr>
        <p:spPr>
          <a:xfrm>
            <a:off x="457200" y="1606557"/>
            <a:ext cx="3733800" cy="24125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Pros:</a:t>
            </a:r>
          </a:p>
          <a:p>
            <a:pPr marL="355600" marR="405765" indent="-342900">
              <a:lnSpc>
                <a:spcPts val="202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pc="-5" dirty="0"/>
              <a:t>Easily visualized and  interpreted.</a:t>
            </a:r>
          </a:p>
          <a:p>
            <a:pPr marL="355600" marR="5080" indent="-342900">
              <a:lnSpc>
                <a:spcPts val="2020"/>
              </a:lnSpc>
              <a:spcBef>
                <a:spcPts val="5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pc="-5" dirty="0"/>
              <a:t>No feature  normalization </a:t>
            </a:r>
            <a:r>
              <a:rPr dirty="0"/>
              <a:t>or </a:t>
            </a:r>
            <a:r>
              <a:rPr spc="-5" dirty="0"/>
              <a:t>scaling  typically</a:t>
            </a:r>
            <a:r>
              <a:rPr spc="15" dirty="0"/>
              <a:t> </a:t>
            </a:r>
            <a:r>
              <a:rPr spc="-5" dirty="0"/>
              <a:t>needed.</a:t>
            </a:r>
          </a:p>
          <a:p>
            <a:pPr marL="355600" marR="69215" indent="-342900">
              <a:lnSpc>
                <a:spcPct val="80000"/>
              </a:lnSpc>
              <a:spcBef>
                <a:spcPts val="50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pc="-15" dirty="0"/>
              <a:t>Work </a:t>
            </a:r>
            <a:r>
              <a:rPr spc="10" dirty="0"/>
              <a:t>well with</a:t>
            </a:r>
            <a:r>
              <a:rPr spc="-135" dirty="0"/>
              <a:t> </a:t>
            </a:r>
            <a:r>
              <a:rPr spc="-5" dirty="0"/>
              <a:t>datasets  using a mixture </a:t>
            </a:r>
            <a:r>
              <a:rPr dirty="0"/>
              <a:t>of  </a:t>
            </a:r>
            <a:r>
              <a:rPr spc="-5" dirty="0"/>
              <a:t>feature </a:t>
            </a:r>
            <a:r>
              <a:rPr spc="-15" dirty="0"/>
              <a:t>types  </a:t>
            </a:r>
            <a:r>
              <a:rPr spc="-5" dirty="0"/>
              <a:t>(continuous,  categorical, </a:t>
            </a:r>
            <a:r>
              <a:rPr spc="-10" dirty="0"/>
              <a:t>binary)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83844" y="709507"/>
            <a:ext cx="6577965" cy="5520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spc="-5" dirty="0"/>
              <a:t>Decision </a:t>
            </a:r>
            <a:r>
              <a:rPr sz="3500" spc="-35" dirty="0"/>
              <a:t>Trees: </a:t>
            </a:r>
            <a:r>
              <a:rPr sz="3500" dirty="0"/>
              <a:t>Pros </a:t>
            </a:r>
            <a:r>
              <a:rPr sz="3500" spc="-5" dirty="0"/>
              <a:t>and</a:t>
            </a:r>
            <a:r>
              <a:rPr sz="3500" spc="30" dirty="0"/>
              <a:t> </a:t>
            </a:r>
            <a:r>
              <a:rPr sz="3500" spc="-5" dirty="0"/>
              <a:t>Cons</a:t>
            </a:r>
            <a:endParaRPr sz="3500"/>
          </a:p>
        </p:txBody>
      </p:sp>
      <p:sp>
        <p:nvSpPr>
          <p:cNvPr id="8" name="object 8"/>
          <p:cNvSpPr txBox="1"/>
          <p:nvPr/>
        </p:nvSpPr>
        <p:spPr>
          <a:xfrm>
            <a:off x="4555807" y="1861000"/>
            <a:ext cx="854710" cy="3674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Arial"/>
                <a:cs typeface="Arial"/>
              </a:rPr>
              <a:t>C</a:t>
            </a:r>
            <a:r>
              <a:rPr sz="2300" b="1" spc="-5" dirty="0">
                <a:latin typeface="Arial"/>
                <a:cs typeface="Arial"/>
              </a:rPr>
              <a:t>on</a:t>
            </a:r>
            <a:r>
              <a:rPr sz="2300" b="1" dirty="0">
                <a:latin typeface="Arial"/>
                <a:cs typeface="Arial"/>
              </a:rPr>
              <a:t>s:</a:t>
            </a:r>
            <a:endParaRPr sz="23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55809" y="2339613"/>
            <a:ext cx="3706495" cy="2149050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355600" marR="5080" indent="-342900">
              <a:lnSpc>
                <a:spcPct val="80000"/>
              </a:lnSpc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300" b="1" dirty="0">
                <a:latin typeface="Arial"/>
                <a:cs typeface="Arial"/>
              </a:rPr>
              <a:t>Even after </a:t>
            </a:r>
            <a:r>
              <a:rPr sz="2300" b="1" spc="-5" dirty="0">
                <a:latin typeface="Arial"/>
                <a:cs typeface="Arial"/>
              </a:rPr>
              <a:t>tuning,  decision </a:t>
            </a:r>
            <a:r>
              <a:rPr sz="2300" b="1" dirty="0">
                <a:latin typeface="Arial"/>
                <a:cs typeface="Arial"/>
              </a:rPr>
              <a:t>trees can</a:t>
            </a:r>
            <a:r>
              <a:rPr sz="2300" b="1" spc="-140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often  </a:t>
            </a:r>
            <a:r>
              <a:rPr sz="2300" b="1" spc="-5" dirty="0">
                <a:latin typeface="Arial"/>
                <a:cs typeface="Arial"/>
              </a:rPr>
              <a:t>still</a:t>
            </a:r>
            <a:r>
              <a:rPr sz="2300" b="1" spc="-25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overfit.</a:t>
            </a:r>
            <a:endParaRPr sz="2300">
              <a:latin typeface="Arial"/>
              <a:cs typeface="Arial"/>
            </a:endParaRPr>
          </a:p>
          <a:p>
            <a:pPr marL="355600" marR="394335" indent="-342900">
              <a:lnSpc>
                <a:spcPct val="80000"/>
              </a:lnSpc>
              <a:spcBef>
                <a:spcPts val="5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300" b="1" spc="-5" dirty="0">
                <a:latin typeface="Arial"/>
                <a:cs typeface="Arial"/>
              </a:rPr>
              <a:t>Usually </a:t>
            </a:r>
            <a:r>
              <a:rPr sz="2300" b="1" dirty="0">
                <a:latin typeface="Arial"/>
                <a:cs typeface="Arial"/>
              </a:rPr>
              <a:t>need an  ensemble </a:t>
            </a:r>
            <a:r>
              <a:rPr sz="2300" b="1" spc="-5" dirty="0">
                <a:latin typeface="Arial"/>
                <a:cs typeface="Arial"/>
              </a:rPr>
              <a:t>of </a:t>
            </a:r>
            <a:r>
              <a:rPr sz="2300" b="1" dirty="0">
                <a:latin typeface="Arial"/>
                <a:cs typeface="Arial"/>
              </a:rPr>
              <a:t>trees</a:t>
            </a:r>
            <a:r>
              <a:rPr sz="2300" b="1" spc="-170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for  better </a:t>
            </a:r>
            <a:r>
              <a:rPr sz="2300" b="1" spc="-5" dirty="0">
                <a:latin typeface="Arial"/>
                <a:cs typeface="Arial"/>
              </a:rPr>
              <a:t>generalization  performance.</a:t>
            </a:r>
            <a:endParaRPr sz="23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7619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es-ES" dirty="0" err="1"/>
              <a:t>Classification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579060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Sklearn</a:t>
            </a:r>
            <a:r>
              <a:rPr lang="es-ES" dirty="0"/>
              <a:t>: </a:t>
            </a:r>
            <a:r>
              <a:rPr lang="es-ES_tradnl" dirty="0"/>
              <a:t>Clasificación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294967295"/>
          </p:nvPr>
        </p:nvSpPr>
        <p:spPr>
          <a:xfrm>
            <a:off x="6457950" y="6509375"/>
            <a:ext cx="2057400" cy="37391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67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9600" y="1606550"/>
            <a:ext cx="76950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La clasificación también es un método de aprendizaje supervisado, en clasificación el objetivo es determinar a qué clase o categoría pertenece una observación, nuestra salida es un valor categórico, desde los problemas binarios (0 o 1) hasta los problemas </a:t>
            </a:r>
            <a:r>
              <a:rPr lang="es-ES_tradnl" dirty="0" err="1"/>
              <a:t>multiclase</a:t>
            </a:r>
            <a:r>
              <a:rPr lang="es-ES_tradnl" dirty="0"/>
              <a:t>.</a:t>
            </a:r>
          </a:p>
          <a:p>
            <a:endParaRPr lang="es-ES_tradnl" dirty="0"/>
          </a:p>
          <a:p>
            <a:r>
              <a:rPr lang="es-ES_tradnl" dirty="0"/>
              <a:t>Pandas dispone de distintos clasificadores, desde los más básicos como árboles o </a:t>
            </a:r>
            <a:r>
              <a:rPr lang="es-ES_tradnl" dirty="0" err="1"/>
              <a:t>sgd</a:t>
            </a:r>
            <a:r>
              <a:rPr lang="es-ES_tradnl" dirty="0"/>
              <a:t> </a:t>
            </a:r>
            <a:r>
              <a:rPr lang="es-ES_tradnl" dirty="0" err="1"/>
              <a:t>classifier</a:t>
            </a:r>
            <a:r>
              <a:rPr lang="es-ES_tradnl" dirty="0"/>
              <a:t> hasta los más complejos métodos de </a:t>
            </a:r>
            <a:r>
              <a:rPr lang="es-ES_tradnl" dirty="0" err="1"/>
              <a:t>boosting</a:t>
            </a:r>
            <a:r>
              <a:rPr lang="es-ES_tradnl" dirty="0"/>
              <a:t>.</a:t>
            </a:r>
          </a:p>
          <a:p>
            <a:endParaRPr lang="es-ES_tradnl" dirty="0"/>
          </a:p>
          <a:p>
            <a:r>
              <a:rPr lang="es-ES_tradnl" dirty="0"/>
              <a:t>Vamos a estudiar la clasificación con otros de los </a:t>
            </a:r>
            <a:r>
              <a:rPr lang="es-ES_tradnl" dirty="0" err="1"/>
              <a:t>datasets</a:t>
            </a:r>
            <a:r>
              <a:rPr lang="es-ES_tradnl" dirty="0"/>
              <a:t> de ejemplo, en este caso el iris, se trata de la caracterización de una serie de plantas de 3 especies distintas.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8650" y="4758120"/>
            <a:ext cx="76950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Ejercicio:</a:t>
            </a:r>
          </a:p>
          <a:p>
            <a:endParaRPr lang="es-ES_tradnl" dirty="0"/>
          </a:p>
          <a:p>
            <a:pPr marL="342900" indent="-342900">
              <a:buAutoNum type="arabicPeriod"/>
            </a:pPr>
            <a:r>
              <a:rPr lang="es-ES_tradnl" dirty="0"/>
              <a:t>Carga el </a:t>
            </a:r>
            <a:r>
              <a:rPr lang="es-ES_tradnl" dirty="0" err="1"/>
              <a:t>dataset</a:t>
            </a:r>
            <a:r>
              <a:rPr lang="es-ES_tradnl" dirty="0"/>
              <a:t> de iris</a:t>
            </a:r>
          </a:p>
          <a:p>
            <a:pPr marL="342900" indent="-342900">
              <a:buAutoNum type="arabicPeriod"/>
            </a:pPr>
            <a:r>
              <a:rPr lang="es-ES_tradnl" dirty="0"/>
              <a:t>Crea un </a:t>
            </a:r>
            <a:r>
              <a:rPr lang="es-ES_tradnl" dirty="0" err="1"/>
              <a:t>DataFrame</a:t>
            </a:r>
            <a:r>
              <a:rPr lang="es-ES_tradnl" dirty="0"/>
              <a:t> con los datos del iris, añadiéndole el “target” (0, 1, 2) y el “</a:t>
            </a:r>
            <a:r>
              <a:rPr lang="es-ES_tradnl" dirty="0" err="1"/>
              <a:t>classname</a:t>
            </a:r>
            <a:r>
              <a:rPr lang="es-ES_tradnl" dirty="0"/>
              <a:t>” (</a:t>
            </a:r>
            <a:r>
              <a:rPr lang="es-ES_tradnl" dirty="0" err="1"/>
              <a:t>setosa</a:t>
            </a:r>
            <a:r>
              <a:rPr lang="es-ES_tradnl" dirty="0"/>
              <a:t>, </a:t>
            </a:r>
            <a:r>
              <a:rPr lang="es-ES_tradnl" dirty="0" err="1"/>
              <a:t>versicolor</a:t>
            </a:r>
            <a:r>
              <a:rPr lang="es-ES_tradnl" dirty="0"/>
              <a:t>, </a:t>
            </a:r>
            <a:r>
              <a:rPr lang="es-ES_tradnl" dirty="0" err="1"/>
              <a:t>virginica</a:t>
            </a:r>
            <a:r>
              <a:rPr lang="es-ES_tradnl" dirty="0"/>
              <a:t>)</a:t>
            </a:r>
          </a:p>
          <a:p>
            <a:pPr marL="342900" indent="-342900">
              <a:buAutoNum type="arabicPeriod"/>
            </a:pPr>
            <a:r>
              <a:rPr lang="es-ES_tradnl" dirty="0"/>
              <a:t>Crea un conjunto de entrenamiento (</a:t>
            </a:r>
            <a:r>
              <a:rPr lang="es-ES_tradnl" dirty="0" err="1"/>
              <a:t>X_train</a:t>
            </a:r>
            <a:r>
              <a:rPr lang="es-ES_tradnl" dirty="0"/>
              <a:t>, </a:t>
            </a:r>
            <a:r>
              <a:rPr lang="es-ES_tradnl" dirty="0" err="1"/>
              <a:t>y_train</a:t>
            </a:r>
            <a:r>
              <a:rPr lang="es-ES_tradnl" dirty="0"/>
              <a:t>) y un conjunto de test (</a:t>
            </a:r>
            <a:r>
              <a:rPr lang="es-ES_tradnl" dirty="0" err="1"/>
              <a:t>X_test</a:t>
            </a:r>
            <a:r>
              <a:rPr lang="es-ES_tradnl" dirty="0"/>
              <a:t>, </a:t>
            </a:r>
            <a:r>
              <a:rPr lang="es-ES_tradnl" dirty="0" err="1"/>
              <a:t>y_test</a:t>
            </a:r>
            <a:r>
              <a:rPr lang="es-ES_tradnl" dirty="0"/>
              <a:t>) a partir del </a:t>
            </a:r>
            <a:r>
              <a:rPr lang="es-ES_tradnl" dirty="0" err="1"/>
              <a:t>dataset</a:t>
            </a:r>
            <a:r>
              <a:rPr lang="es-ES_tradnl" dirty="0"/>
              <a:t> completo</a:t>
            </a:r>
          </a:p>
          <a:p>
            <a:pPr marL="342900" indent="-342900">
              <a:buAutoNum type="arabicPeriod"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907031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Sklearn</a:t>
            </a:r>
            <a:r>
              <a:rPr lang="es-ES" dirty="0"/>
              <a:t>: </a:t>
            </a:r>
            <a:r>
              <a:rPr lang="es-ES_tradnl" dirty="0"/>
              <a:t>Clasificación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294967295"/>
          </p:nvPr>
        </p:nvSpPr>
        <p:spPr>
          <a:xfrm>
            <a:off x="6457950" y="6509375"/>
            <a:ext cx="2057400" cy="37391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68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8650" y="1920975"/>
            <a:ext cx="7695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Para entender el </a:t>
            </a:r>
            <a:r>
              <a:rPr lang="es-ES_tradnl" dirty="0" err="1"/>
              <a:t>dataset</a:t>
            </a:r>
            <a:r>
              <a:rPr lang="es-ES_tradnl" dirty="0"/>
              <a:t> con el que trabajamos, tenemos diferentes opciones.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2" y="2698021"/>
            <a:ext cx="3068003" cy="31440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925" y="5309614"/>
            <a:ext cx="3675611" cy="4662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3517" y="2698022"/>
            <a:ext cx="3727019" cy="21310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6762974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Sklearn</a:t>
            </a:r>
            <a:r>
              <a:rPr lang="es-ES" dirty="0"/>
              <a:t>: </a:t>
            </a:r>
            <a:r>
              <a:rPr lang="es-ES_tradnl" dirty="0"/>
              <a:t>Clasificación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294967295"/>
          </p:nvPr>
        </p:nvSpPr>
        <p:spPr>
          <a:xfrm>
            <a:off x="6457950" y="6509375"/>
            <a:ext cx="2057400" cy="37391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69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8650" y="2040156"/>
            <a:ext cx="76950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Pese a tratarse de un problema distinto, el tipo de interfaz que ofrecen en </a:t>
            </a:r>
            <a:r>
              <a:rPr lang="es-ES_tradnl" dirty="0" err="1"/>
              <a:t>sklearn</a:t>
            </a:r>
            <a:r>
              <a:rPr lang="es-ES_tradnl" dirty="0"/>
              <a:t> los clasificadores es similar al de los </a:t>
            </a:r>
            <a:r>
              <a:rPr lang="es-ES_tradnl" dirty="0" err="1"/>
              <a:t>regresores</a:t>
            </a:r>
            <a:r>
              <a:rPr lang="es-ES_tradnl" dirty="0"/>
              <a:t>, en general, lo que estaremos haciendo una vez ya hemos preparado, limpiado y entendido nuestros datos será:</a:t>
            </a:r>
          </a:p>
          <a:p>
            <a:endParaRPr lang="es-ES_tradnl" dirty="0"/>
          </a:p>
          <a:p>
            <a:pPr marL="342900" indent="-342900">
              <a:buAutoNum type="arabicPeriod"/>
            </a:pPr>
            <a:r>
              <a:rPr lang="es-ES_tradnl" dirty="0"/>
              <a:t>Elegir el algoritmo a emplear</a:t>
            </a:r>
          </a:p>
          <a:p>
            <a:pPr marL="342900" indent="-342900">
              <a:buAutoNum type="arabicPeriod"/>
            </a:pPr>
            <a:r>
              <a:rPr lang="es-ES_tradnl" dirty="0"/>
              <a:t>Instanciar un clasificador del tipo deseado</a:t>
            </a:r>
          </a:p>
          <a:p>
            <a:pPr marL="342900" indent="-342900">
              <a:buAutoNum type="arabicPeriod"/>
            </a:pPr>
            <a:r>
              <a:rPr lang="es-ES_tradnl" dirty="0"/>
              <a:t>Entrenar el clasificador mediante el método .</a:t>
            </a:r>
            <a:r>
              <a:rPr lang="es-ES_tradnl" dirty="0" err="1"/>
              <a:t>fit</a:t>
            </a:r>
            <a:r>
              <a:rPr lang="es-ES_tradnl" dirty="0"/>
              <a:t>()</a:t>
            </a:r>
          </a:p>
          <a:p>
            <a:pPr marL="342900" indent="-342900">
              <a:buAutoNum type="arabicPeriod"/>
            </a:pPr>
            <a:r>
              <a:rPr lang="es-ES_tradnl" dirty="0"/>
              <a:t>Utilizar el clasificador para estimar las clases de los elementos de nuestro conjunto de test mediante </a:t>
            </a:r>
            <a:r>
              <a:rPr lang="es-ES_tradnl" dirty="0" err="1"/>
              <a:t>predict</a:t>
            </a:r>
            <a:r>
              <a:rPr lang="es-ES_tradnl" dirty="0"/>
              <a:t>(). En clasificadores también tenemos un método que nos da la confianza o probabilidad de pertenencia a la clase: </a:t>
            </a:r>
            <a:r>
              <a:rPr lang="es-ES_tradnl" dirty="0" err="1"/>
              <a:t>predict_proba</a:t>
            </a:r>
            <a:r>
              <a:rPr lang="es-ES_tradnl" dirty="0"/>
              <a:t>()</a:t>
            </a:r>
          </a:p>
          <a:p>
            <a:pPr marL="342900" indent="-342900">
              <a:buAutoNum type="arabicPeriod"/>
            </a:pPr>
            <a:r>
              <a:rPr lang="es-ES_tradnl" dirty="0"/>
              <a:t>Evaluar el rendimiento del modelo</a:t>
            </a:r>
          </a:p>
        </p:txBody>
      </p:sp>
    </p:spTree>
    <p:extLst>
      <p:ext uri="{BB962C8B-B14F-4D97-AF65-F5344CB8AC3E}">
        <p14:creationId xmlns:p14="http://schemas.microsoft.com/office/powerpoint/2010/main" val="1913755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25518" y="60313"/>
            <a:ext cx="1373505" cy="296662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103505">
              <a:lnSpc>
                <a:spcPts val="1030"/>
              </a:lnSpc>
              <a:spcBef>
                <a:spcPts val="235"/>
              </a:spcBef>
            </a:pP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APPLIED MACHINE  LEARNING IN</a:t>
            </a:r>
            <a:r>
              <a:rPr sz="950" spc="-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PYTHON</a:t>
            </a:r>
            <a:endParaRPr sz="950">
              <a:latin typeface="Georgia"/>
              <a:cs typeface="Georg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19" y="37457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19" y="224739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Marcador de texto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56524" y="768355"/>
            <a:ext cx="8587476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Key </a:t>
            </a:r>
            <a:r>
              <a:rPr sz="3200" spc="-10" dirty="0"/>
              <a:t>types </a:t>
            </a:r>
            <a:r>
              <a:rPr sz="3200" spc="-5" dirty="0"/>
              <a:t>of Machine Learning</a:t>
            </a:r>
            <a:r>
              <a:rPr sz="3200" spc="5" dirty="0"/>
              <a:t> </a:t>
            </a:r>
            <a:r>
              <a:rPr sz="3200" spc="-5" dirty="0"/>
              <a:t>problems</a:t>
            </a:r>
            <a:endParaRPr sz="3200" dirty="0"/>
          </a:p>
        </p:txBody>
      </p:sp>
      <p:sp>
        <p:nvSpPr>
          <p:cNvPr id="7" name="object 7"/>
          <p:cNvSpPr txBox="1"/>
          <p:nvPr/>
        </p:nvSpPr>
        <p:spPr>
          <a:xfrm>
            <a:off x="535879" y="1958804"/>
            <a:ext cx="8001634" cy="17049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500" b="1" u="heavy" spc="-5" dirty="0">
                <a:solidFill>
                  <a:srgbClr val="002546"/>
                </a:solidFill>
                <a:uFill>
                  <a:solidFill>
                    <a:srgbClr val="002546"/>
                  </a:solidFill>
                </a:uFill>
                <a:latin typeface="Arial"/>
                <a:cs typeface="Arial"/>
              </a:rPr>
              <a:t>Supervised</a:t>
            </a:r>
            <a:r>
              <a:rPr sz="2500" b="1" spc="-5" dirty="0">
                <a:solidFill>
                  <a:srgbClr val="002546"/>
                </a:solidFill>
                <a:latin typeface="Arial"/>
                <a:cs typeface="Arial"/>
              </a:rPr>
              <a:t> machine learning: Learn to predict </a:t>
            </a:r>
            <a:r>
              <a:rPr sz="2500" b="1" u="heavy" spc="-5" dirty="0">
                <a:solidFill>
                  <a:srgbClr val="002546"/>
                </a:solidFill>
                <a:uFill>
                  <a:solidFill>
                    <a:srgbClr val="002546"/>
                  </a:solidFill>
                </a:uFill>
                <a:latin typeface="Arial"/>
                <a:cs typeface="Arial"/>
              </a:rPr>
              <a:t>target </a:t>
            </a:r>
            <a:r>
              <a:rPr sz="2500" b="1" spc="-5" dirty="0">
                <a:solidFill>
                  <a:srgbClr val="002546"/>
                </a:solidFill>
                <a:latin typeface="Arial"/>
                <a:cs typeface="Arial"/>
              </a:rPr>
              <a:t> </a:t>
            </a:r>
            <a:r>
              <a:rPr sz="2500" b="1" u="heavy" spc="-5" dirty="0">
                <a:solidFill>
                  <a:srgbClr val="002546"/>
                </a:solidFill>
                <a:uFill>
                  <a:solidFill>
                    <a:srgbClr val="002546"/>
                  </a:solidFill>
                </a:uFill>
                <a:latin typeface="Arial"/>
                <a:cs typeface="Arial"/>
              </a:rPr>
              <a:t>values</a:t>
            </a:r>
            <a:r>
              <a:rPr sz="2500" b="1" spc="-5" dirty="0">
                <a:solidFill>
                  <a:srgbClr val="002546"/>
                </a:solidFill>
                <a:latin typeface="Arial"/>
                <a:cs typeface="Arial"/>
              </a:rPr>
              <a:t> from labelled</a:t>
            </a:r>
            <a:r>
              <a:rPr sz="2500" b="1" spc="25" dirty="0">
                <a:solidFill>
                  <a:srgbClr val="002546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002546"/>
                </a:solidFill>
                <a:latin typeface="Arial"/>
                <a:cs typeface="Arial"/>
              </a:rPr>
              <a:t>data.</a:t>
            </a:r>
            <a:endParaRPr sz="25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55600" algn="l"/>
                <a:tab pos="356235" algn="l"/>
                <a:tab pos="2599055" algn="l"/>
              </a:tabLst>
            </a:pPr>
            <a:r>
              <a:rPr sz="2500" b="1" spc="-5" dirty="0">
                <a:solidFill>
                  <a:srgbClr val="002546"/>
                </a:solidFill>
                <a:latin typeface="Arial"/>
                <a:cs typeface="Arial"/>
              </a:rPr>
              <a:t>Classification	(target values are discrete</a:t>
            </a:r>
            <a:r>
              <a:rPr sz="2500" b="1" spc="45" dirty="0">
                <a:solidFill>
                  <a:srgbClr val="002546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002546"/>
                </a:solidFill>
                <a:latin typeface="Arial"/>
                <a:cs typeface="Arial"/>
              </a:rPr>
              <a:t>classes)</a:t>
            </a:r>
            <a:endParaRPr sz="25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500" b="1" spc="-5" dirty="0">
                <a:solidFill>
                  <a:srgbClr val="002546"/>
                </a:solidFill>
                <a:latin typeface="Arial"/>
                <a:cs typeface="Arial"/>
              </a:rPr>
              <a:t>Regression (target values are continuous</a:t>
            </a:r>
            <a:r>
              <a:rPr sz="2500" b="1" spc="45" dirty="0">
                <a:solidFill>
                  <a:srgbClr val="002546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002546"/>
                </a:solidFill>
                <a:latin typeface="Arial"/>
                <a:cs typeface="Arial"/>
              </a:rPr>
              <a:t>values)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Sklearn</a:t>
            </a:r>
            <a:r>
              <a:rPr lang="es-ES" dirty="0"/>
              <a:t>: </a:t>
            </a:r>
            <a:r>
              <a:rPr lang="es-ES_tradnl" dirty="0"/>
              <a:t>Clasificación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294967295"/>
          </p:nvPr>
        </p:nvSpPr>
        <p:spPr>
          <a:xfrm>
            <a:off x="6457950" y="6509375"/>
            <a:ext cx="2057400" cy="37391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70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8650" y="1955026"/>
            <a:ext cx="7695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Utilizaremos un árbol de decisión, del módulo </a:t>
            </a:r>
            <a:r>
              <a:rPr lang="es-ES_tradnl" dirty="0" err="1"/>
              <a:t>tree</a:t>
            </a:r>
            <a:r>
              <a:rPr lang="es-ES_tradnl" dirty="0"/>
              <a:t>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070" y="2982526"/>
            <a:ext cx="5991225" cy="19768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0888382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59763"/>
            <a:ext cx="7886700" cy="538609"/>
          </a:xfrm>
        </p:spPr>
        <p:txBody>
          <a:bodyPr/>
          <a:lstStyle/>
          <a:p>
            <a:r>
              <a:rPr lang="es-ES" dirty="0" err="1"/>
              <a:t>Sklearn</a:t>
            </a:r>
            <a:r>
              <a:rPr lang="es-ES" dirty="0"/>
              <a:t>: </a:t>
            </a:r>
            <a:r>
              <a:rPr lang="es-ES_tradnl" dirty="0"/>
              <a:t>Clasificación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3400" y="1073150"/>
            <a:ext cx="7695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Utilizaremos un árbol de decisión, del módulo </a:t>
            </a:r>
            <a:r>
              <a:rPr lang="es-ES_tradnl" dirty="0" err="1"/>
              <a:t>tree</a:t>
            </a:r>
            <a:r>
              <a:rPr lang="es-ES_tradnl" dirty="0"/>
              <a:t>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606550"/>
            <a:ext cx="5991225" cy="19768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TextBox 5"/>
          <p:cNvSpPr txBox="1"/>
          <p:nvPr/>
        </p:nvSpPr>
        <p:spPr>
          <a:xfrm>
            <a:off x="381000" y="3663950"/>
            <a:ext cx="84544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Ejercicio:</a:t>
            </a:r>
          </a:p>
          <a:p>
            <a:endParaRPr lang="es-ES_tradnl" dirty="0"/>
          </a:p>
          <a:p>
            <a:pPr marL="342900" indent="-342900">
              <a:buAutoNum type="arabicPeriod"/>
            </a:pPr>
            <a:r>
              <a:rPr lang="es-ES_tradnl" dirty="0"/>
              <a:t>Entrena el árbol con el conjunto </a:t>
            </a:r>
            <a:r>
              <a:rPr lang="es-ES_tradnl" dirty="0" err="1"/>
              <a:t>train</a:t>
            </a:r>
            <a:endParaRPr lang="es-ES_tradnl" dirty="0"/>
          </a:p>
          <a:p>
            <a:pPr marL="342900" indent="-342900">
              <a:buAutoNum type="arabicPeriod"/>
            </a:pPr>
            <a:r>
              <a:rPr lang="es-ES_tradnl" dirty="0"/>
              <a:t>Utiliza el método </a:t>
            </a:r>
            <a:r>
              <a:rPr lang="es-ES_tradnl" dirty="0" err="1"/>
              <a:t>predict</a:t>
            </a:r>
            <a:r>
              <a:rPr lang="es-ES_tradnl" dirty="0"/>
              <a:t>() para calcular las </a:t>
            </a:r>
            <a:r>
              <a:rPr lang="es-ES_tradnl" dirty="0" err="1"/>
              <a:t>prediciones</a:t>
            </a:r>
            <a:r>
              <a:rPr lang="es-ES_tradnl" dirty="0"/>
              <a:t> sobre el conjunto de test</a:t>
            </a:r>
          </a:p>
          <a:p>
            <a:pPr marL="342900" indent="-342900">
              <a:buAutoNum type="arabicPeriod"/>
            </a:pPr>
            <a:r>
              <a:rPr lang="es-ES_tradnl" dirty="0"/>
              <a:t>Calcula el error de </a:t>
            </a:r>
            <a:r>
              <a:rPr lang="es-ES_tradnl" dirty="0" err="1"/>
              <a:t>clasificacion</a:t>
            </a:r>
            <a:r>
              <a:rPr lang="es-ES_tradnl" dirty="0"/>
              <a:t>:   errores/total</a:t>
            </a:r>
          </a:p>
          <a:p>
            <a:pPr marL="342900" indent="-342900">
              <a:buAutoNum type="arabicPeriod"/>
            </a:pPr>
            <a:r>
              <a:rPr lang="es-ES_tradnl" dirty="0"/>
              <a:t>Crea una matriz de confusión: </a:t>
            </a:r>
            <a:r>
              <a:rPr lang="es-ES_tradnl" dirty="0" err="1"/>
              <a:t>clase_real</a:t>
            </a:r>
            <a:r>
              <a:rPr lang="es-ES_tradnl" dirty="0"/>
              <a:t>, </a:t>
            </a:r>
            <a:r>
              <a:rPr lang="es-ES_tradnl" dirty="0" err="1"/>
              <a:t>clase_predictor</a:t>
            </a:r>
            <a:r>
              <a:rPr lang="es-ES_tradnl" dirty="0"/>
              <a:t>, </a:t>
            </a:r>
            <a:r>
              <a:rPr lang="es-ES_tradnl" dirty="0" err="1"/>
              <a:t>numero_casos</a:t>
            </a:r>
            <a:endParaRPr lang="es-ES_tradnl" dirty="0"/>
          </a:p>
          <a:p>
            <a:pPr marL="342900" indent="-342900">
              <a:buAutoNum type="arabicPeriod"/>
            </a:pPr>
            <a:r>
              <a:rPr lang="es-ES_tradnl" dirty="0"/>
              <a:t>Repite el ejercicio con otro clasificador de </a:t>
            </a:r>
            <a:r>
              <a:rPr lang="es-ES_tradnl" dirty="0" err="1"/>
              <a:t>Sklearn</a:t>
            </a:r>
            <a:r>
              <a:rPr lang="es-ES_tradnl" dirty="0"/>
              <a:t>, ¿cuál da mejor resultado? </a:t>
            </a:r>
            <a:r>
              <a:rPr lang="es-ES_tradnl" dirty="0">
                <a:hlinkClick r:id="rId4"/>
              </a:rPr>
              <a:t>http://scikit-learn.org/stable/auto_examples/classification/plot_classifier_comparison.html</a:t>
            </a:r>
            <a:endParaRPr lang="es-ES_tradnl" dirty="0"/>
          </a:p>
          <a:p>
            <a:pPr marL="342900" indent="-342900">
              <a:buAutoNum type="arabicPeriod"/>
            </a:pPr>
            <a:r>
              <a:rPr lang="es-ES_tradnl" dirty="0"/>
              <a:t>Empaqueta la parte de entrenamiento, </a:t>
            </a:r>
            <a:r>
              <a:rPr lang="es-ES_tradnl" dirty="0" err="1"/>
              <a:t>scoring</a:t>
            </a:r>
            <a:r>
              <a:rPr lang="es-ES_tradnl" dirty="0"/>
              <a:t> y calculo del performance como una función</a:t>
            </a:r>
          </a:p>
        </p:txBody>
      </p:sp>
    </p:spTree>
    <p:extLst>
      <p:ext uri="{BB962C8B-B14F-4D97-AF65-F5344CB8AC3E}">
        <p14:creationId xmlns:p14="http://schemas.microsoft.com/office/powerpoint/2010/main" val="27110176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Sklearn</a:t>
            </a:r>
            <a:r>
              <a:rPr lang="es-ES" dirty="0"/>
              <a:t>: </a:t>
            </a:r>
            <a:r>
              <a:rPr lang="es-ES_tradnl" dirty="0"/>
              <a:t>Clasificación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8650" y="3931271"/>
            <a:ext cx="7695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En el caso del árbol, podemos exportar las reglas del mismo: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347" y="4668627"/>
            <a:ext cx="4638675" cy="17297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/>
          <p:cNvSpPr txBox="1"/>
          <p:nvPr/>
        </p:nvSpPr>
        <p:spPr>
          <a:xfrm>
            <a:off x="628650" y="1731391"/>
            <a:ext cx="7695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Podemos utilizar directamente el método .score() para tener el rendimiento del modelo con un conjunto de datos etiquetados de test: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393" y="2490601"/>
            <a:ext cx="3552825" cy="11965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2946761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2866"/>
            <a:ext cx="7886700" cy="538609"/>
          </a:xfrm>
        </p:spPr>
        <p:txBody>
          <a:bodyPr/>
          <a:lstStyle/>
          <a:p>
            <a:r>
              <a:rPr lang="es-ES" dirty="0" err="1"/>
              <a:t>Sklearn</a:t>
            </a:r>
            <a:r>
              <a:rPr lang="es-ES" dirty="0"/>
              <a:t>: </a:t>
            </a:r>
            <a:r>
              <a:rPr lang="es-ES_tradnl" dirty="0"/>
              <a:t>Ejercicio Final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692150"/>
            <a:ext cx="7695080" cy="5016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_tradnl" sz="1600" dirty="0"/>
              <a:t>Descarga el </a:t>
            </a:r>
            <a:r>
              <a:rPr lang="es-ES_tradnl" sz="1600" dirty="0" err="1"/>
              <a:t>dataset</a:t>
            </a:r>
            <a:r>
              <a:rPr lang="es-ES_tradnl" sz="1600" dirty="0"/>
              <a:t> </a:t>
            </a:r>
            <a:r>
              <a:rPr lang="es-ES_tradnl" sz="1600" dirty="0" err="1"/>
              <a:t>titanic.csv</a:t>
            </a:r>
            <a:r>
              <a:rPr lang="es-ES_tradnl" sz="1600" dirty="0"/>
              <a:t>. Puedes encontrar una explicación de los campos en </a:t>
            </a:r>
            <a:r>
              <a:rPr lang="es-ES_tradnl" sz="1600" dirty="0">
                <a:hlinkClick r:id="rId2"/>
              </a:rPr>
              <a:t>https://www.kaggle.com/c/titanic/data</a:t>
            </a:r>
            <a:endParaRPr lang="es-ES_tradnl" sz="1600" dirty="0"/>
          </a:p>
          <a:p>
            <a:pPr marL="342900" indent="-342900">
              <a:buAutoNum type="arabicPeriod"/>
            </a:pPr>
            <a:endParaRPr lang="es-ES_tradnl" sz="1600" dirty="0"/>
          </a:p>
          <a:p>
            <a:pPr marL="342900" indent="-342900">
              <a:buAutoNum type="arabicPeriod"/>
            </a:pPr>
            <a:r>
              <a:rPr lang="es-ES_tradnl" sz="1600" dirty="0"/>
              <a:t>Carga el </a:t>
            </a:r>
            <a:r>
              <a:rPr lang="es-ES_tradnl" sz="1600" dirty="0" err="1"/>
              <a:t>dataset</a:t>
            </a:r>
            <a:r>
              <a:rPr lang="es-ES_tradnl" sz="1600" dirty="0"/>
              <a:t> en un </a:t>
            </a:r>
            <a:r>
              <a:rPr lang="es-ES_tradnl" sz="1600" dirty="0" err="1"/>
              <a:t>DataFrame</a:t>
            </a:r>
            <a:r>
              <a:rPr lang="es-ES_tradnl" sz="1600" dirty="0"/>
              <a:t>, el índice del </a:t>
            </a:r>
            <a:r>
              <a:rPr lang="es-ES_tradnl" sz="1600" dirty="0" err="1"/>
              <a:t>DataFrame</a:t>
            </a:r>
            <a:r>
              <a:rPr lang="es-ES_tradnl" sz="1600" dirty="0"/>
              <a:t> debe ser el nombre del pasajero.</a:t>
            </a:r>
          </a:p>
          <a:p>
            <a:pPr marL="342900" indent="-342900">
              <a:buAutoNum type="arabicPeriod"/>
            </a:pPr>
            <a:endParaRPr lang="es-ES_tradnl" sz="1600" dirty="0"/>
          </a:p>
          <a:p>
            <a:pPr marL="342900" indent="-342900">
              <a:buAutoNum type="arabicPeriod"/>
            </a:pPr>
            <a:r>
              <a:rPr lang="es-ES_tradnl" sz="1600" dirty="0"/>
              <a:t>Elimina las columnas ticket </a:t>
            </a:r>
            <a:r>
              <a:rPr lang="es-ES_tradnl" sz="1600" dirty="0" err="1"/>
              <a:t>number</a:t>
            </a:r>
            <a:r>
              <a:rPr lang="es-ES_tradnl" sz="1600" dirty="0"/>
              <a:t> y cabina</a:t>
            </a:r>
          </a:p>
          <a:p>
            <a:pPr marL="342900" indent="-342900">
              <a:buAutoNum type="arabicPeriod"/>
            </a:pPr>
            <a:endParaRPr lang="es-ES_tradnl" sz="1600" dirty="0"/>
          </a:p>
          <a:p>
            <a:pPr marL="342900" indent="-342900">
              <a:buAutoNum type="arabicPeriod"/>
            </a:pPr>
            <a:r>
              <a:rPr lang="es-ES_tradnl" sz="1600" dirty="0"/>
              <a:t>Analiza las columnas, en aquellas que aparezcan valores nulos, reemplaza esos valores por la media o la moda (valor más frecuente)</a:t>
            </a:r>
          </a:p>
          <a:p>
            <a:pPr marL="342900" indent="-342900">
              <a:buAutoNum type="arabicPeriod"/>
            </a:pPr>
            <a:endParaRPr lang="es-ES_tradnl" sz="1600" dirty="0"/>
          </a:p>
          <a:p>
            <a:pPr marL="342900" indent="-342900">
              <a:buAutoNum type="arabicPeriod"/>
            </a:pPr>
            <a:r>
              <a:rPr lang="es-ES_tradnl" sz="1600" dirty="0"/>
              <a:t>Separa el </a:t>
            </a:r>
            <a:r>
              <a:rPr lang="es-ES_tradnl" sz="1600" dirty="0" err="1"/>
              <a:t>dataset</a:t>
            </a:r>
            <a:r>
              <a:rPr lang="es-ES_tradnl" sz="1600" dirty="0"/>
              <a:t> en </a:t>
            </a:r>
            <a:r>
              <a:rPr lang="es-ES_tradnl" sz="1600" dirty="0" err="1"/>
              <a:t>train</a:t>
            </a:r>
            <a:r>
              <a:rPr lang="es-ES_tradnl" sz="1600" dirty="0"/>
              <a:t> y test.</a:t>
            </a:r>
          </a:p>
          <a:p>
            <a:pPr marL="342900" indent="-342900">
              <a:buAutoNum type="arabicPeriod"/>
            </a:pPr>
            <a:endParaRPr lang="es-ES_tradnl" sz="1600" dirty="0"/>
          </a:p>
          <a:p>
            <a:pPr marL="342900" indent="-342900">
              <a:buAutoNum type="arabicPeriod"/>
            </a:pPr>
            <a:r>
              <a:rPr lang="es-ES_tradnl" sz="1600" dirty="0"/>
              <a:t>Entrena al menos los siguientes clasificadores para predecir la variable “</a:t>
            </a:r>
            <a:r>
              <a:rPr lang="es-ES_tradnl" sz="1600" dirty="0" err="1"/>
              <a:t>survived</a:t>
            </a:r>
            <a:r>
              <a:rPr lang="es-ES_tradnl" sz="1600" dirty="0"/>
              <a:t>”: </a:t>
            </a:r>
            <a:r>
              <a:rPr lang="es-ES_tradnl" sz="1600" dirty="0" err="1"/>
              <a:t>DecisionTreeClassifier</a:t>
            </a:r>
            <a:r>
              <a:rPr lang="es-ES_tradnl" sz="1600" dirty="0"/>
              <a:t>, </a:t>
            </a:r>
            <a:r>
              <a:rPr lang="es-ES_tradnl" sz="1600" dirty="0" err="1"/>
              <a:t>SGDClassifier</a:t>
            </a:r>
            <a:r>
              <a:rPr lang="es-ES_tradnl" sz="1600" dirty="0"/>
              <a:t>, </a:t>
            </a:r>
            <a:r>
              <a:rPr lang="es-ES_tradnl" sz="1600" dirty="0" err="1"/>
              <a:t>RidgeClassifier</a:t>
            </a:r>
            <a:r>
              <a:rPr lang="es-ES_tradnl" sz="1600" dirty="0"/>
              <a:t>, </a:t>
            </a:r>
            <a:r>
              <a:rPr lang="es-ES_tradnl" sz="1600" dirty="0" err="1"/>
              <a:t>KNeighborsClassifier</a:t>
            </a:r>
            <a:r>
              <a:rPr lang="es-ES_tradnl" sz="1600" dirty="0"/>
              <a:t>, </a:t>
            </a:r>
            <a:r>
              <a:rPr lang="es-ES_tradnl" sz="1600" dirty="0" err="1"/>
              <a:t>RandomForestClassifier</a:t>
            </a:r>
            <a:r>
              <a:rPr lang="es-ES_tradnl" sz="1600" dirty="0"/>
              <a:t> (*)</a:t>
            </a:r>
          </a:p>
          <a:p>
            <a:pPr marL="342900" indent="-342900">
              <a:buAutoNum type="arabicPeriod"/>
            </a:pPr>
            <a:endParaRPr lang="es-ES_tradnl" sz="1600" dirty="0"/>
          </a:p>
          <a:p>
            <a:pPr marL="342900" indent="-342900">
              <a:buAutoNum type="arabicPeriod"/>
            </a:pPr>
            <a:r>
              <a:rPr lang="es-ES_tradnl" sz="1600" dirty="0" err="1"/>
              <a:t>Rankea</a:t>
            </a:r>
            <a:r>
              <a:rPr lang="es-ES_tradnl" sz="1600" dirty="0"/>
              <a:t> los clasificadores por su performance, medido como % de aciertos. </a:t>
            </a:r>
            <a:r>
              <a:rPr lang="es-ES_tradnl" sz="1600" dirty="0" err="1"/>
              <a:t>Comparalos</a:t>
            </a:r>
            <a:r>
              <a:rPr lang="es-ES_tradnl" sz="1600" dirty="0"/>
              <a:t> contra el modelo </a:t>
            </a:r>
            <a:r>
              <a:rPr lang="es-ES_tradnl" sz="1600" dirty="0" err="1"/>
              <a:t>naive</a:t>
            </a:r>
            <a:r>
              <a:rPr lang="es-ES_tradnl" sz="1600" dirty="0"/>
              <a:t> (i.e. asociar a todas las observaciones el resultado más frecuente)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5873750"/>
            <a:ext cx="86647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(*) La mayor</a:t>
            </a:r>
            <a:r>
              <a:rPr lang="es-ES_tradnl" sz="1600" dirty="0" err="1"/>
              <a:t>ía</a:t>
            </a:r>
            <a:r>
              <a:rPr lang="es-ES_tradnl" sz="1600" dirty="0"/>
              <a:t> de los clasificadores funcionan solo con variables numéricas, si tenemos una categórica como ‘hombre’-’mujer’, es habitual convertirlo en dos variables tipo: </a:t>
            </a:r>
            <a:r>
              <a:rPr lang="es-ES_tradnl" sz="1600" dirty="0" err="1"/>
              <a:t>es_hombre</a:t>
            </a:r>
            <a:r>
              <a:rPr lang="es-ES_tradnl" sz="1600" dirty="0"/>
              <a:t> (0/1), </a:t>
            </a:r>
            <a:r>
              <a:rPr lang="es-ES_tradnl" sz="1600" dirty="0" err="1"/>
              <a:t>es_mujer</a:t>
            </a:r>
            <a:r>
              <a:rPr lang="es-ES_tradnl" sz="1600" dirty="0"/>
              <a:t> (0/1). Ver </a:t>
            </a:r>
            <a:r>
              <a:rPr lang="es-ES_tradnl" sz="1600" dirty="0" err="1"/>
              <a:t>pd.get_dummies</a:t>
            </a:r>
            <a:r>
              <a:rPr lang="es-ES_tradnl" sz="1600" dirty="0"/>
              <a:t>()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09851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25518" y="60313"/>
            <a:ext cx="1373505" cy="296662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103505">
              <a:lnSpc>
                <a:spcPts val="1030"/>
              </a:lnSpc>
              <a:spcBef>
                <a:spcPts val="235"/>
              </a:spcBef>
            </a:pP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APPLIED MACHINE  LEARNING IN</a:t>
            </a:r>
            <a:r>
              <a:rPr sz="950" spc="-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PYTHON</a:t>
            </a:r>
            <a:endParaRPr sz="950">
              <a:latin typeface="Georgia"/>
              <a:cs typeface="Georg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19" y="37457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19" y="224739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67738" y="2001239"/>
            <a:ext cx="1828800" cy="871385"/>
          </a:xfrm>
          <a:custGeom>
            <a:avLst/>
            <a:gdLst/>
            <a:ahLst/>
            <a:cxnLst/>
            <a:rect l="l" t="t" r="r" b="b"/>
            <a:pathLst>
              <a:path w="1828800" h="638175">
                <a:moveTo>
                  <a:pt x="0" y="0"/>
                </a:moveTo>
                <a:lnTo>
                  <a:pt x="1828800" y="0"/>
                </a:lnTo>
                <a:lnTo>
                  <a:pt x="1828800" y="637857"/>
                </a:lnTo>
                <a:lnTo>
                  <a:pt x="0" y="637857"/>
                </a:lnTo>
                <a:lnTo>
                  <a:pt x="0" y="0"/>
                </a:lnTo>
                <a:close/>
              </a:path>
            </a:pathLst>
          </a:custGeom>
          <a:solidFill>
            <a:srgbClr val="DEDE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9014" y="2872191"/>
            <a:ext cx="1228725" cy="871385"/>
          </a:xfrm>
          <a:custGeom>
            <a:avLst/>
            <a:gdLst/>
            <a:ahLst/>
            <a:cxnLst/>
            <a:rect l="l" t="t" r="r" b="b"/>
            <a:pathLst>
              <a:path w="1228725" h="638175">
                <a:moveTo>
                  <a:pt x="0" y="0"/>
                </a:moveTo>
                <a:lnTo>
                  <a:pt x="1228725" y="0"/>
                </a:lnTo>
                <a:lnTo>
                  <a:pt x="1228725" y="637857"/>
                </a:lnTo>
                <a:lnTo>
                  <a:pt x="0" y="637857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9014" y="3743141"/>
            <a:ext cx="1228725" cy="871385"/>
          </a:xfrm>
          <a:custGeom>
            <a:avLst/>
            <a:gdLst/>
            <a:ahLst/>
            <a:cxnLst/>
            <a:rect l="l" t="t" r="r" b="b"/>
            <a:pathLst>
              <a:path w="1228725" h="638175">
                <a:moveTo>
                  <a:pt x="0" y="0"/>
                </a:moveTo>
                <a:lnTo>
                  <a:pt x="1228725" y="0"/>
                </a:lnTo>
                <a:lnTo>
                  <a:pt x="1228725" y="637857"/>
                </a:lnTo>
                <a:lnTo>
                  <a:pt x="0" y="637857"/>
                </a:lnTo>
                <a:lnTo>
                  <a:pt x="0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9014" y="4614091"/>
            <a:ext cx="1228725" cy="871385"/>
          </a:xfrm>
          <a:custGeom>
            <a:avLst/>
            <a:gdLst/>
            <a:ahLst/>
            <a:cxnLst/>
            <a:rect l="l" t="t" r="r" b="b"/>
            <a:pathLst>
              <a:path w="1228725" h="638175">
                <a:moveTo>
                  <a:pt x="0" y="0"/>
                </a:moveTo>
                <a:lnTo>
                  <a:pt x="1228725" y="0"/>
                </a:lnTo>
                <a:lnTo>
                  <a:pt x="1228725" y="637857"/>
                </a:lnTo>
                <a:lnTo>
                  <a:pt x="0" y="637857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9014" y="5485043"/>
            <a:ext cx="1228725" cy="871385"/>
          </a:xfrm>
          <a:custGeom>
            <a:avLst/>
            <a:gdLst/>
            <a:ahLst/>
            <a:cxnLst/>
            <a:rect l="l" t="t" r="r" b="b"/>
            <a:pathLst>
              <a:path w="1228725" h="638175">
                <a:moveTo>
                  <a:pt x="0" y="0"/>
                </a:moveTo>
                <a:lnTo>
                  <a:pt x="1228725" y="0"/>
                </a:lnTo>
                <a:lnTo>
                  <a:pt x="1228725" y="637857"/>
                </a:lnTo>
                <a:lnTo>
                  <a:pt x="0" y="637857"/>
                </a:lnTo>
                <a:lnTo>
                  <a:pt x="0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75591" y="2038000"/>
            <a:ext cx="15430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2546"/>
                </a:solidFill>
                <a:latin typeface="Times New Roman"/>
                <a:cs typeface="Times New Roman"/>
              </a:rPr>
              <a:t>X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816011" y="709506"/>
            <a:ext cx="8404191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Supervised Learning</a:t>
            </a:r>
            <a:r>
              <a:rPr sz="3200" spc="15" dirty="0"/>
              <a:t> </a:t>
            </a:r>
            <a:r>
              <a:rPr sz="3200" spc="-5" dirty="0"/>
              <a:t>(classification</a:t>
            </a:r>
            <a:r>
              <a:rPr lang="es-ES_tradnl" sz="3200" spc="-5" dirty="0"/>
              <a:t> </a:t>
            </a:r>
            <a:r>
              <a:rPr lang="es-ES_tradnl" sz="3200" spc="-5" dirty="0" err="1"/>
              <a:t>example</a:t>
            </a:r>
            <a:r>
              <a:rPr lang="es-ES_tradnl" sz="3200" spc="-5" dirty="0"/>
              <a:t>)</a:t>
            </a:r>
            <a:endParaRPr sz="3200" dirty="0"/>
          </a:p>
        </p:txBody>
      </p:sp>
      <p:sp>
        <p:nvSpPr>
          <p:cNvPr id="16" name="object 16"/>
          <p:cNvSpPr txBox="1"/>
          <p:nvPr/>
        </p:nvSpPr>
        <p:spPr>
          <a:xfrm>
            <a:off x="4849370" y="3585423"/>
            <a:ext cx="520065" cy="419346"/>
          </a:xfrm>
          <a:prstGeom prst="rect">
            <a:avLst/>
          </a:prstGeom>
          <a:ln w="9144">
            <a:solidFill>
              <a:srgbClr val="002446"/>
            </a:solidFill>
          </a:ln>
        </p:spPr>
        <p:txBody>
          <a:bodyPr vert="horz" wrap="square" lIns="0" tIns="140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10"/>
              </a:spcBef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47025" y="1447194"/>
            <a:ext cx="1311910" cy="6655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2546"/>
                </a:solidFill>
                <a:latin typeface="Times New Roman"/>
                <a:cs typeface="Times New Roman"/>
              </a:rPr>
              <a:t>Training</a:t>
            </a:r>
            <a:r>
              <a:rPr sz="1800" spc="-35" dirty="0">
                <a:solidFill>
                  <a:srgbClr val="00254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002546"/>
                </a:solidFill>
                <a:latin typeface="Times New Roman"/>
                <a:cs typeface="Times New Roman"/>
              </a:rPr>
              <a:t>set</a:t>
            </a:r>
            <a:endParaRPr sz="1800" dirty="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1250"/>
              </a:spcBef>
            </a:pPr>
            <a:r>
              <a:rPr sz="1400" b="1" dirty="0">
                <a:solidFill>
                  <a:srgbClr val="002546"/>
                </a:solidFill>
                <a:latin typeface="Times New Roman"/>
                <a:cs typeface="Times New Roman"/>
              </a:rPr>
              <a:t>Y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31448" y="2587691"/>
            <a:ext cx="9436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2546"/>
                </a:solidFill>
                <a:latin typeface="Times New Roman"/>
                <a:cs typeface="Times New Roman"/>
              </a:rPr>
              <a:t>Classifier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002546"/>
                </a:solidFill>
                <a:latin typeface="Times New Roman"/>
                <a:cs typeface="Times New Roman"/>
              </a:rPr>
              <a:t>f : X →</a:t>
            </a:r>
            <a:r>
              <a:rPr sz="1800" spc="-175" dirty="0">
                <a:solidFill>
                  <a:srgbClr val="0025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2546"/>
                </a:solidFill>
                <a:latin typeface="Times New Roman"/>
                <a:cs typeface="Times New Roman"/>
              </a:rPr>
              <a:t>Y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765434" y="1500830"/>
            <a:ext cx="132651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2546"/>
                </a:solidFill>
                <a:latin typeface="Times New Roman"/>
                <a:cs typeface="Times New Roman"/>
              </a:rPr>
              <a:t>Future</a:t>
            </a:r>
            <a:r>
              <a:rPr sz="1800" spc="-55" dirty="0">
                <a:solidFill>
                  <a:srgbClr val="00254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002546"/>
                </a:solidFill>
                <a:latin typeface="Times New Roman"/>
                <a:cs typeface="Times New Roman"/>
              </a:rPr>
              <a:t>sample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228336" y="3585424"/>
            <a:ext cx="520065" cy="404597"/>
          </a:xfrm>
          <a:prstGeom prst="rect">
            <a:avLst/>
          </a:prstGeom>
          <a:ln w="9144">
            <a:solidFill>
              <a:srgbClr val="002446"/>
            </a:solidFill>
          </a:ln>
        </p:spPr>
        <p:txBody>
          <a:bodyPr vert="horz" wrap="square" lIns="0" tIns="12636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94"/>
              </a:spcBef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968038" y="4552687"/>
            <a:ext cx="14693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02546"/>
                </a:solidFill>
                <a:latin typeface="Times New Roman"/>
                <a:cs typeface="Times New Roman"/>
              </a:rPr>
              <a:t>At </a:t>
            </a:r>
            <a:r>
              <a:rPr sz="1400" dirty="0">
                <a:solidFill>
                  <a:srgbClr val="002546"/>
                </a:solidFill>
                <a:latin typeface="Times New Roman"/>
                <a:cs typeface="Times New Roman"/>
              </a:rPr>
              <a:t>training </a:t>
            </a:r>
            <a:r>
              <a:rPr sz="1400" spc="-5" dirty="0">
                <a:solidFill>
                  <a:srgbClr val="002546"/>
                </a:solidFill>
                <a:latin typeface="Times New Roman"/>
                <a:cs typeface="Times New Roman"/>
              </a:rPr>
              <a:t>time,</a:t>
            </a:r>
            <a:r>
              <a:rPr sz="1400" spc="-85" dirty="0">
                <a:solidFill>
                  <a:srgbClr val="002546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002546"/>
                </a:solidFill>
                <a:latin typeface="Times New Roman"/>
                <a:cs typeface="Times New Roman"/>
              </a:rPr>
              <a:t>the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68038" y="4844117"/>
            <a:ext cx="1980564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002546"/>
                </a:solidFill>
                <a:latin typeface="Times New Roman"/>
                <a:cs typeface="Times New Roman"/>
              </a:rPr>
              <a:t>classifier uses labelled  examples to learn rules for  recognizing each fruit</a:t>
            </a:r>
            <a:r>
              <a:rPr sz="1400" spc="-100" dirty="0">
                <a:solidFill>
                  <a:srgbClr val="002546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002546"/>
                </a:solidFill>
                <a:latin typeface="Times New Roman"/>
                <a:cs typeface="Times New Roman"/>
              </a:rPr>
              <a:t>type.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500369" y="4618600"/>
            <a:ext cx="2035810" cy="1544654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309245">
              <a:lnSpc>
                <a:spcPct val="100000"/>
              </a:lnSpc>
              <a:spcBef>
                <a:spcPts val="875"/>
              </a:spcBef>
            </a:pPr>
            <a:r>
              <a:rPr sz="1800" dirty="0">
                <a:solidFill>
                  <a:srgbClr val="002546"/>
                </a:solidFill>
                <a:latin typeface="Times New Roman"/>
                <a:cs typeface="Times New Roman"/>
              </a:rPr>
              <a:t>Label:</a:t>
            </a:r>
            <a:r>
              <a:rPr sz="1800" spc="420" dirty="0">
                <a:solidFill>
                  <a:srgbClr val="00254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002546"/>
                </a:solidFill>
                <a:latin typeface="Times New Roman"/>
                <a:cs typeface="Times New Roman"/>
              </a:rPr>
              <a:t>Orange</a:t>
            </a: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610"/>
              </a:spcBef>
            </a:pPr>
            <a:r>
              <a:rPr sz="1400" dirty="0">
                <a:solidFill>
                  <a:srgbClr val="002546"/>
                </a:solidFill>
                <a:latin typeface="Times New Roman"/>
                <a:cs typeface="Times New Roman"/>
              </a:rPr>
              <a:t>After training, at prediction  </a:t>
            </a:r>
            <a:r>
              <a:rPr sz="1400" spc="-5" dirty="0">
                <a:solidFill>
                  <a:srgbClr val="002546"/>
                </a:solidFill>
                <a:latin typeface="Times New Roman"/>
                <a:cs typeface="Times New Roman"/>
              </a:rPr>
              <a:t>time, </a:t>
            </a:r>
            <a:r>
              <a:rPr sz="1400" spc="5" dirty="0">
                <a:solidFill>
                  <a:srgbClr val="002546"/>
                </a:solidFill>
                <a:latin typeface="Times New Roman"/>
                <a:cs typeface="Times New Roman"/>
              </a:rPr>
              <a:t>the </a:t>
            </a:r>
            <a:r>
              <a:rPr sz="1400" dirty="0">
                <a:solidFill>
                  <a:srgbClr val="002546"/>
                </a:solidFill>
                <a:latin typeface="Times New Roman"/>
                <a:cs typeface="Times New Roman"/>
              </a:rPr>
              <a:t>trained </a:t>
            </a:r>
            <a:r>
              <a:rPr sz="1400" spc="-5" dirty="0">
                <a:solidFill>
                  <a:srgbClr val="002546"/>
                </a:solidFill>
                <a:latin typeface="Times New Roman"/>
                <a:cs typeface="Times New Roman"/>
              </a:rPr>
              <a:t>model </a:t>
            </a:r>
            <a:r>
              <a:rPr sz="1400" spc="5" dirty="0">
                <a:solidFill>
                  <a:srgbClr val="002546"/>
                </a:solidFill>
                <a:latin typeface="Times New Roman"/>
                <a:cs typeface="Times New Roman"/>
              </a:rPr>
              <a:t>is  </a:t>
            </a:r>
            <a:r>
              <a:rPr sz="1400" dirty="0">
                <a:solidFill>
                  <a:srgbClr val="002546"/>
                </a:solidFill>
                <a:latin typeface="Times New Roman"/>
                <a:cs typeface="Times New Roman"/>
              </a:rPr>
              <a:t>used to predict the fruit</a:t>
            </a:r>
            <a:r>
              <a:rPr sz="1400" spc="-125" dirty="0">
                <a:solidFill>
                  <a:srgbClr val="002546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2546"/>
                </a:solidFill>
                <a:latin typeface="Times New Roman"/>
                <a:cs typeface="Times New Roman"/>
              </a:rPr>
              <a:t>type  for new instances </a:t>
            </a:r>
            <a:r>
              <a:rPr sz="1400" spc="5" dirty="0">
                <a:solidFill>
                  <a:srgbClr val="002546"/>
                </a:solidFill>
                <a:latin typeface="Times New Roman"/>
                <a:cs typeface="Times New Roman"/>
              </a:rPr>
              <a:t>using the  </a:t>
            </a:r>
            <a:r>
              <a:rPr sz="1400" dirty="0">
                <a:solidFill>
                  <a:srgbClr val="002546"/>
                </a:solidFill>
                <a:latin typeface="Times New Roman"/>
                <a:cs typeface="Times New Roman"/>
              </a:rPr>
              <a:t>learned</a:t>
            </a:r>
            <a:r>
              <a:rPr sz="1400" spc="-30" dirty="0">
                <a:solidFill>
                  <a:srgbClr val="002546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2546"/>
                </a:solidFill>
                <a:latin typeface="Times New Roman"/>
                <a:cs typeface="Times New Roman"/>
              </a:rPr>
              <a:t>rules.</a:t>
            </a:r>
            <a:endParaRPr sz="1400">
              <a:latin typeface="Times New Roman"/>
              <a:cs typeface="Times New Roman"/>
            </a:endParaRPr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632666" y="1992567"/>
          <a:ext cx="3057525" cy="47553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8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85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337185">
                        <a:lnSpc>
                          <a:spcPct val="100000"/>
                        </a:lnSpc>
                      </a:pPr>
                      <a:r>
                        <a:rPr sz="1900" b="1" spc="-5" dirty="0">
                          <a:solidFill>
                            <a:srgbClr val="002546"/>
                          </a:solidFill>
                          <a:latin typeface="Times New Roman"/>
                          <a:cs typeface="Times New Roman"/>
                        </a:rPr>
                        <a:t>Sample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693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R="115570" algn="r">
                        <a:lnSpc>
                          <a:spcPct val="100000"/>
                        </a:lnSpc>
                      </a:pPr>
                      <a:r>
                        <a:rPr sz="1900" b="1" spc="-20" dirty="0">
                          <a:solidFill>
                            <a:srgbClr val="002546"/>
                          </a:solidFill>
                          <a:latin typeface="Times New Roman"/>
                          <a:cs typeface="Times New Roman"/>
                        </a:rPr>
                        <a:t>Target </a:t>
                      </a:r>
                      <a:r>
                        <a:rPr sz="1900" b="1" spc="-30" dirty="0">
                          <a:solidFill>
                            <a:srgbClr val="002546"/>
                          </a:solidFill>
                          <a:latin typeface="Times New Roman"/>
                          <a:cs typeface="Times New Roman"/>
                        </a:rPr>
                        <a:t>Value</a:t>
                      </a:r>
                      <a:r>
                        <a:rPr sz="1900" b="1" spc="-90" dirty="0">
                          <a:solidFill>
                            <a:srgbClr val="00254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b="1" dirty="0">
                          <a:solidFill>
                            <a:srgbClr val="002546"/>
                          </a:solidFill>
                          <a:latin typeface="Times New Roman"/>
                          <a:cs typeface="Times New Roman"/>
                        </a:rPr>
                        <a:t>(Label)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693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0518">
                <a:tc>
                  <a:txBody>
                    <a:bodyPr/>
                    <a:lstStyle/>
                    <a:p>
                      <a:pPr marR="25400" algn="r">
                        <a:lnSpc>
                          <a:spcPts val="2150"/>
                        </a:lnSpc>
                      </a:pPr>
                      <a:r>
                        <a:rPr sz="2500" dirty="0">
                          <a:solidFill>
                            <a:srgbClr val="002546"/>
                          </a:solidFill>
                          <a:latin typeface="Times New Roman"/>
                          <a:cs typeface="Times New Roman"/>
                        </a:rPr>
                        <a:t>𝑥</a:t>
                      </a:r>
                      <a:r>
                        <a:rPr sz="2500" spc="-50" dirty="0">
                          <a:solidFill>
                            <a:srgbClr val="002546"/>
                          </a:solidFill>
                          <a:latin typeface="Times New Roman"/>
                          <a:cs typeface="Times New Roman"/>
                        </a:rPr>
                        <a:t>𝑥</a:t>
                      </a:r>
                      <a:r>
                        <a:rPr sz="2700" baseline="-14957" dirty="0">
                          <a:solidFill>
                            <a:srgbClr val="002546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2700" baseline="-14957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4940" algn="r">
                        <a:lnSpc>
                          <a:spcPct val="100000"/>
                        </a:lnSpc>
                        <a:spcBef>
                          <a:spcPts val="300"/>
                        </a:spcBef>
                        <a:tabLst>
                          <a:tab pos="811530" algn="l"/>
                        </a:tabLst>
                      </a:pPr>
                      <a:r>
                        <a:rPr sz="2500" spc="-5" dirty="0">
                          <a:solidFill>
                            <a:srgbClr val="002546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500" dirty="0">
                          <a:solidFill>
                            <a:srgbClr val="002546"/>
                          </a:solidFill>
                          <a:latin typeface="Times New Roman"/>
                          <a:cs typeface="Times New Roman"/>
                        </a:rPr>
                        <a:t>pple	</a:t>
                      </a:r>
                      <a:r>
                        <a:rPr sz="3700" baseline="4629" dirty="0">
                          <a:solidFill>
                            <a:srgbClr val="002546"/>
                          </a:solidFill>
                          <a:latin typeface="Times New Roman"/>
                          <a:cs typeface="Times New Roman"/>
                        </a:rPr>
                        <a:t>𝑦</a:t>
                      </a:r>
                      <a:r>
                        <a:rPr sz="3700" spc="-150" baseline="4629" dirty="0">
                          <a:solidFill>
                            <a:srgbClr val="002546"/>
                          </a:solidFill>
                          <a:latin typeface="Times New Roman"/>
                          <a:cs typeface="Times New Roman"/>
                        </a:rPr>
                        <a:t>𝑦</a:t>
                      </a:r>
                      <a:r>
                        <a:rPr sz="2700" baseline="-8547" dirty="0">
                          <a:solidFill>
                            <a:srgbClr val="002546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2700" baseline="-8547">
                        <a:latin typeface="Times New Roman"/>
                        <a:cs typeface="Times New Roman"/>
                      </a:endParaRPr>
                    </a:p>
                  </a:txBody>
                  <a:tcPr marL="0" marR="0" marT="5202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0518">
                <a:tc>
                  <a:txBody>
                    <a:bodyPr/>
                    <a:lstStyle/>
                    <a:p>
                      <a:pPr marR="24765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500" dirty="0">
                          <a:solidFill>
                            <a:srgbClr val="002546"/>
                          </a:solidFill>
                          <a:latin typeface="Times New Roman"/>
                          <a:cs typeface="Times New Roman"/>
                        </a:rPr>
                        <a:t>𝑥</a:t>
                      </a:r>
                      <a:r>
                        <a:rPr sz="2500" spc="-10" dirty="0">
                          <a:solidFill>
                            <a:srgbClr val="002546"/>
                          </a:solidFill>
                          <a:latin typeface="Times New Roman"/>
                          <a:cs typeface="Times New Roman"/>
                        </a:rPr>
                        <a:t>𝑥</a:t>
                      </a:r>
                      <a:r>
                        <a:rPr sz="2700" baseline="-14957" dirty="0">
                          <a:solidFill>
                            <a:srgbClr val="002546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2700" baseline="-14957">
                        <a:latin typeface="Times New Roman"/>
                        <a:cs typeface="Times New Roman"/>
                      </a:endParaRPr>
                    </a:p>
                  </a:txBody>
                  <a:tcPr marL="0" marR="0" marT="4595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6050" algn="r">
                        <a:lnSpc>
                          <a:spcPct val="100000"/>
                        </a:lnSpc>
                        <a:spcBef>
                          <a:spcPts val="300"/>
                        </a:spcBef>
                        <a:tabLst>
                          <a:tab pos="859790" algn="l"/>
                        </a:tabLst>
                      </a:pPr>
                      <a:r>
                        <a:rPr sz="2500" dirty="0">
                          <a:solidFill>
                            <a:srgbClr val="002546"/>
                          </a:solidFill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2500" spc="5" dirty="0">
                          <a:solidFill>
                            <a:srgbClr val="002546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500" spc="-10" dirty="0">
                          <a:solidFill>
                            <a:srgbClr val="002546"/>
                          </a:solidFill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2500" dirty="0">
                          <a:solidFill>
                            <a:srgbClr val="002546"/>
                          </a:solidFill>
                          <a:latin typeface="Times New Roman"/>
                          <a:cs typeface="Times New Roman"/>
                        </a:rPr>
                        <a:t>on	</a:t>
                      </a:r>
                      <a:r>
                        <a:rPr sz="3700" baseline="3086" dirty="0">
                          <a:solidFill>
                            <a:srgbClr val="002546"/>
                          </a:solidFill>
                          <a:latin typeface="Times New Roman"/>
                          <a:cs typeface="Times New Roman"/>
                        </a:rPr>
                        <a:t>𝑦</a:t>
                      </a:r>
                      <a:r>
                        <a:rPr sz="3700" spc="-89" baseline="3086" dirty="0">
                          <a:solidFill>
                            <a:srgbClr val="002546"/>
                          </a:solidFill>
                          <a:latin typeface="Times New Roman"/>
                          <a:cs typeface="Times New Roman"/>
                        </a:rPr>
                        <a:t>𝑦</a:t>
                      </a:r>
                      <a:r>
                        <a:rPr sz="2700" baseline="-10683" dirty="0">
                          <a:solidFill>
                            <a:srgbClr val="002546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2700" baseline="-10683">
                        <a:latin typeface="Times New Roman"/>
                        <a:cs typeface="Times New Roman"/>
                      </a:endParaRPr>
                    </a:p>
                  </a:txBody>
                  <a:tcPr marL="0" marR="0" marT="5202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0518">
                <a:tc>
                  <a:txBody>
                    <a:bodyPr/>
                    <a:lstStyle/>
                    <a:p>
                      <a:pPr marR="30480" algn="r">
                        <a:lnSpc>
                          <a:spcPts val="2020"/>
                        </a:lnSpc>
                      </a:pPr>
                      <a:r>
                        <a:rPr sz="2500" dirty="0">
                          <a:solidFill>
                            <a:srgbClr val="002546"/>
                          </a:solidFill>
                          <a:latin typeface="Times New Roman"/>
                          <a:cs typeface="Times New Roman"/>
                        </a:rPr>
                        <a:t>𝑥</a:t>
                      </a:r>
                      <a:r>
                        <a:rPr sz="2500" spc="-10" dirty="0">
                          <a:solidFill>
                            <a:srgbClr val="002546"/>
                          </a:solidFill>
                          <a:latin typeface="Times New Roman"/>
                          <a:cs typeface="Times New Roman"/>
                        </a:rPr>
                        <a:t>𝑥</a:t>
                      </a:r>
                      <a:r>
                        <a:rPr sz="2700" baseline="-14957" dirty="0">
                          <a:solidFill>
                            <a:srgbClr val="002546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sz="2700" baseline="-14957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61925" algn="r">
                        <a:lnSpc>
                          <a:spcPct val="100000"/>
                        </a:lnSpc>
                        <a:spcBef>
                          <a:spcPts val="295"/>
                        </a:spcBef>
                        <a:tabLst>
                          <a:tab pos="800100" algn="l"/>
                        </a:tabLst>
                      </a:pPr>
                      <a:r>
                        <a:rPr sz="2500" spc="-5" dirty="0">
                          <a:solidFill>
                            <a:srgbClr val="002546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500" dirty="0">
                          <a:solidFill>
                            <a:srgbClr val="002546"/>
                          </a:solidFill>
                          <a:latin typeface="Times New Roman"/>
                          <a:cs typeface="Times New Roman"/>
                        </a:rPr>
                        <a:t>pple	</a:t>
                      </a:r>
                      <a:r>
                        <a:rPr sz="3700" baseline="4629" dirty="0">
                          <a:solidFill>
                            <a:srgbClr val="002546"/>
                          </a:solidFill>
                          <a:latin typeface="Times New Roman"/>
                          <a:cs typeface="Times New Roman"/>
                        </a:rPr>
                        <a:t>𝑦</a:t>
                      </a:r>
                      <a:r>
                        <a:rPr sz="3700" spc="-89" baseline="4629" dirty="0">
                          <a:solidFill>
                            <a:srgbClr val="002546"/>
                          </a:solidFill>
                          <a:latin typeface="Times New Roman"/>
                          <a:cs typeface="Times New Roman"/>
                        </a:rPr>
                        <a:t>𝑦</a:t>
                      </a:r>
                      <a:r>
                        <a:rPr sz="2700" baseline="-8547" dirty="0">
                          <a:solidFill>
                            <a:srgbClr val="002546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sz="2700" baseline="-8547">
                        <a:latin typeface="Times New Roman"/>
                        <a:cs typeface="Times New Roman"/>
                      </a:endParaRPr>
                    </a:p>
                  </a:txBody>
                  <a:tcPr marL="0" marR="0" marT="5115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95268">
                <a:tc>
                  <a:txBody>
                    <a:bodyPr/>
                    <a:lstStyle/>
                    <a:p>
                      <a:pPr marR="11430"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500" dirty="0">
                          <a:solidFill>
                            <a:srgbClr val="002546"/>
                          </a:solidFill>
                          <a:latin typeface="Times New Roman"/>
                          <a:cs typeface="Times New Roman"/>
                        </a:rPr>
                        <a:t>𝑥</a:t>
                      </a:r>
                      <a:r>
                        <a:rPr sz="2500" spc="-10" dirty="0">
                          <a:solidFill>
                            <a:srgbClr val="002546"/>
                          </a:solidFill>
                          <a:latin typeface="Times New Roman"/>
                          <a:cs typeface="Times New Roman"/>
                        </a:rPr>
                        <a:t>𝑥</a:t>
                      </a:r>
                      <a:r>
                        <a:rPr sz="2700" baseline="-14957" dirty="0">
                          <a:solidFill>
                            <a:srgbClr val="002546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endParaRPr sz="2700" baseline="-14957">
                        <a:latin typeface="Times New Roman"/>
                        <a:cs typeface="Times New Roman"/>
                      </a:endParaRPr>
                    </a:p>
                  </a:txBody>
                  <a:tcPr marL="0" marR="0" marT="32948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9385" algn="r">
                        <a:lnSpc>
                          <a:spcPct val="100000"/>
                        </a:lnSpc>
                        <a:spcBef>
                          <a:spcPts val="360"/>
                        </a:spcBef>
                        <a:tabLst>
                          <a:tab pos="869950" algn="l"/>
                        </a:tabLst>
                      </a:pPr>
                      <a:r>
                        <a:rPr sz="3700" spc="-7" baseline="1543" dirty="0">
                          <a:solidFill>
                            <a:srgbClr val="002546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3700" baseline="1543" dirty="0">
                          <a:solidFill>
                            <a:srgbClr val="002546"/>
                          </a:solidFill>
                          <a:latin typeface="Times New Roman"/>
                          <a:cs typeface="Times New Roman"/>
                        </a:rPr>
                        <a:t>range	</a:t>
                      </a:r>
                      <a:r>
                        <a:rPr sz="2500" spc="-135" dirty="0">
                          <a:solidFill>
                            <a:srgbClr val="002546"/>
                          </a:solidFill>
                          <a:latin typeface="Times New Roman"/>
                          <a:cs typeface="Times New Roman"/>
                        </a:rPr>
                        <a:t>𝑦𝑦</a:t>
                      </a:r>
                      <a:r>
                        <a:rPr sz="2700" baseline="-14957" dirty="0">
                          <a:solidFill>
                            <a:srgbClr val="002546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endParaRPr sz="2700" baseline="-14957" dirty="0">
                        <a:latin typeface="Times New Roman"/>
                        <a:cs typeface="Times New Roman"/>
                      </a:endParaRPr>
                    </a:p>
                  </a:txBody>
                  <a:tcPr marL="0" marR="0" marT="62428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6" name="object 26"/>
          <p:cNvSpPr/>
          <p:nvPr/>
        </p:nvSpPr>
        <p:spPr>
          <a:xfrm>
            <a:off x="789432" y="3795596"/>
            <a:ext cx="505968" cy="6908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802123" y="3562552"/>
            <a:ext cx="614172" cy="8906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49367" y="3595827"/>
            <a:ext cx="519684" cy="7616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44759" y="3040486"/>
            <a:ext cx="481808" cy="5694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89432" y="5490608"/>
            <a:ext cx="540464" cy="77202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44759" y="4727677"/>
            <a:ext cx="585137" cy="71808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745996" y="3375249"/>
            <a:ext cx="923543" cy="122566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793240" y="3416868"/>
            <a:ext cx="827531" cy="107999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793235" y="3416867"/>
            <a:ext cx="828040" cy="1080344"/>
          </a:xfrm>
          <a:custGeom>
            <a:avLst/>
            <a:gdLst/>
            <a:ahLst/>
            <a:cxnLst/>
            <a:rect l="l" t="t" r="r" b="b"/>
            <a:pathLst>
              <a:path w="828039" h="791210">
                <a:moveTo>
                  <a:pt x="0" y="197738"/>
                </a:moveTo>
                <a:lnTo>
                  <a:pt x="432054" y="197738"/>
                </a:lnTo>
                <a:lnTo>
                  <a:pt x="432054" y="0"/>
                </a:lnTo>
                <a:lnTo>
                  <a:pt x="827532" y="395477"/>
                </a:lnTo>
                <a:lnTo>
                  <a:pt x="432054" y="790955"/>
                </a:lnTo>
                <a:lnTo>
                  <a:pt x="432054" y="593216"/>
                </a:lnTo>
                <a:lnTo>
                  <a:pt x="0" y="593216"/>
                </a:lnTo>
                <a:lnTo>
                  <a:pt x="0" y="197738"/>
                </a:lnTo>
                <a:close/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057643" y="1970630"/>
            <a:ext cx="859790" cy="112983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181088" y="3541725"/>
            <a:ext cx="614172" cy="8906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228336" y="3575021"/>
            <a:ext cx="519683" cy="76161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369052" y="3955828"/>
            <a:ext cx="1859280" cy="19940"/>
          </a:xfrm>
          <a:custGeom>
            <a:avLst/>
            <a:gdLst/>
            <a:ahLst/>
            <a:cxnLst/>
            <a:rect l="l" t="t" r="r" b="b"/>
            <a:pathLst>
              <a:path w="1859279" h="14605">
                <a:moveTo>
                  <a:pt x="0" y="14452"/>
                </a:moveTo>
                <a:lnTo>
                  <a:pt x="1858886" y="0"/>
                </a:lnTo>
              </a:path>
            </a:pathLst>
          </a:custGeom>
          <a:ln w="9144">
            <a:solidFill>
              <a:srgbClr val="00254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487411" y="3098489"/>
            <a:ext cx="0" cy="391039"/>
          </a:xfrm>
          <a:custGeom>
            <a:avLst/>
            <a:gdLst/>
            <a:ahLst/>
            <a:cxnLst/>
            <a:rect l="l" t="t" r="r" b="b"/>
            <a:pathLst>
              <a:path h="286385">
                <a:moveTo>
                  <a:pt x="0" y="0"/>
                </a:moveTo>
                <a:lnTo>
                  <a:pt x="0" y="285915"/>
                </a:lnTo>
              </a:path>
            </a:pathLst>
          </a:custGeom>
          <a:ln w="12700">
            <a:solidFill>
              <a:srgbClr val="0024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449311" y="3471545"/>
            <a:ext cx="76200" cy="104045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381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0024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487411" y="4336638"/>
            <a:ext cx="0" cy="391039"/>
          </a:xfrm>
          <a:custGeom>
            <a:avLst/>
            <a:gdLst/>
            <a:ahLst/>
            <a:cxnLst/>
            <a:rect l="l" t="t" r="r" b="b"/>
            <a:pathLst>
              <a:path h="286385">
                <a:moveTo>
                  <a:pt x="0" y="0"/>
                </a:moveTo>
                <a:lnTo>
                  <a:pt x="0" y="285915"/>
                </a:lnTo>
              </a:path>
            </a:pathLst>
          </a:custGeom>
          <a:ln w="12700">
            <a:solidFill>
              <a:srgbClr val="0024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449311" y="4709689"/>
            <a:ext cx="76200" cy="104045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381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00244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25518" y="60313"/>
            <a:ext cx="1373505" cy="296662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103505">
              <a:lnSpc>
                <a:spcPts val="1030"/>
              </a:lnSpc>
              <a:spcBef>
                <a:spcPts val="235"/>
              </a:spcBef>
            </a:pP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APPLIED MACHINE  LEARNING IN</a:t>
            </a:r>
            <a:r>
              <a:rPr sz="950" spc="-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950" dirty="0">
                <a:solidFill>
                  <a:srgbClr val="FFFFFF"/>
                </a:solidFill>
                <a:latin typeface="Georgia"/>
                <a:cs typeface="Georgia"/>
              </a:rPr>
              <a:t>PYTHON</a:t>
            </a:r>
            <a:endParaRPr sz="950">
              <a:latin typeface="Georgia"/>
              <a:cs typeface="Georg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19" y="37457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19" y="224739"/>
            <a:ext cx="1213104" cy="36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3400" y="715750"/>
            <a:ext cx="77724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Key </a:t>
            </a:r>
            <a:r>
              <a:rPr sz="3200" spc="-10" dirty="0"/>
              <a:t>types </a:t>
            </a:r>
            <a:r>
              <a:rPr sz="3200" spc="-5" dirty="0"/>
              <a:t>of Machine Learning</a:t>
            </a:r>
            <a:r>
              <a:rPr sz="3200" spc="5" dirty="0"/>
              <a:t> </a:t>
            </a:r>
            <a:r>
              <a:rPr sz="3200" spc="-5" dirty="0"/>
              <a:t>problems</a:t>
            </a:r>
            <a:endParaRPr sz="3200" dirty="0"/>
          </a:p>
        </p:txBody>
      </p:sp>
      <p:sp>
        <p:nvSpPr>
          <p:cNvPr id="7" name="object 7"/>
          <p:cNvSpPr txBox="1"/>
          <p:nvPr/>
        </p:nvSpPr>
        <p:spPr>
          <a:xfrm>
            <a:off x="535823" y="1956724"/>
            <a:ext cx="8062595" cy="31986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716915">
              <a:lnSpc>
                <a:spcPct val="100000"/>
              </a:lnSpc>
              <a:spcBef>
                <a:spcPts val="105"/>
              </a:spcBef>
            </a:pPr>
            <a:r>
              <a:rPr sz="2300" b="1" u="heavy" dirty="0">
                <a:solidFill>
                  <a:srgbClr val="B3B3B3"/>
                </a:solidFill>
                <a:uFill>
                  <a:solidFill>
                    <a:srgbClr val="B3B3B3"/>
                  </a:solidFill>
                </a:uFill>
                <a:latin typeface="Arial"/>
                <a:cs typeface="Arial"/>
              </a:rPr>
              <a:t>Supervised</a:t>
            </a:r>
            <a:r>
              <a:rPr sz="2300" b="1" dirty="0">
                <a:solidFill>
                  <a:srgbClr val="B3B3B3"/>
                </a:solidFill>
                <a:latin typeface="Arial"/>
                <a:cs typeface="Arial"/>
              </a:rPr>
              <a:t> machine </a:t>
            </a:r>
            <a:r>
              <a:rPr sz="2300" b="1" spc="-5" dirty="0">
                <a:solidFill>
                  <a:srgbClr val="B3B3B3"/>
                </a:solidFill>
                <a:latin typeface="Arial"/>
                <a:cs typeface="Arial"/>
              </a:rPr>
              <a:t>learning: </a:t>
            </a:r>
            <a:r>
              <a:rPr sz="2300" b="1" dirty="0">
                <a:solidFill>
                  <a:srgbClr val="B3B3B3"/>
                </a:solidFill>
                <a:latin typeface="Arial"/>
                <a:cs typeface="Arial"/>
              </a:rPr>
              <a:t>Learn to </a:t>
            </a:r>
            <a:r>
              <a:rPr sz="2300" b="1" spc="-5" dirty="0">
                <a:solidFill>
                  <a:srgbClr val="B3B3B3"/>
                </a:solidFill>
                <a:latin typeface="Arial"/>
                <a:cs typeface="Arial"/>
              </a:rPr>
              <a:t>predict</a:t>
            </a:r>
            <a:r>
              <a:rPr sz="2300" b="1" spc="-210" dirty="0">
                <a:solidFill>
                  <a:srgbClr val="B3B3B3"/>
                </a:solidFill>
                <a:latin typeface="Arial"/>
                <a:cs typeface="Arial"/>
              </a:rPr>
              <a:t> </a:t>
            </a:r>
            <a:r>
              <a:rPr sz="2300" b="1" u="heavy" dirty="0">
                <a:solidFill>
                  <a:srgbClr val="B3B3B3"/>
                </a:solidFill>
                <a:uFill>
                  <a:solidFill>
                    <a:srgbClr val="B3B3B3"/>
                  </a:solidFill>
                </a:uFill>
                <a:latin typeface="Arial"/>
                <a:cs typeface="Arial"/>
              </a:rPr>
              <a:t>target </a:t>
            </a:r>
            <a:r>
              <a:rPr sz="2300" b="1" dirty="0">
                <a:solidFill>
                  <a:srgbClr val="B3B3B3"/>
                </a:solidFill>
                <a:latin typeface="Arial"/>
                <a:cs typeface="Arial"/>
              </a:rPr>
              <a:t> </a:t>
            </a:r>
            <a:r>
              <a:rPr sz="2300" b="1" u="heavy" dirty="0">
                <a:solidFill>
                  <a:srgbClr val="B3B3B3"/>
                </a:solidFill>
                <a:uFill>
                  <a:solidFill>
                    <a:srgbClr val="B3B3B3"/>
                  </a:solidFill>
                </a:uFill>
                <a:latin typeface="Arial"/>
                <a:cs typeface="Arial"/>
              </a:rPr>
              <a:t>values</a:t>
            </a:r>
            <a:r>
              <a:rPr sz="2300" b="1" dirty="0">
                <a:solidFill>
                  <a:srgbClr val="B3B3B3"/>
                </a:solidFill>
                <a:latin typeface="Arial"/>
                <a:cs typeface="Arial"/>
              </a:rPr>
              <a:t> from </a:t>
            </a:r>
            <a:r>
              <a:rPr sz="2300" b="1" spc="-5" dirty="0">
                <a:solidFill>
                  <a:srgbClr val="B3B3B3"/>
                </a:solidFill>
                <a:latin typeface="Arial"/>
                <a:cs typeface="Arial"/>
              </a:rPr>
              <a:t>labelled</a:t>
            </a:r>
            <a:r>
              <a:rPr sz="2300" b="1" spc="-95" dirty="0">
                <a:solidFill>
                  <a:srgbClr val="B3B3B3"/>
                </a:solidFill>
                <a:latin typeface="Arial"/>
                <a:cs typeface="Arial"/>
              </a:rPr>
              <a:t> </a:t>
            </a:r>
            <a:r>
              <a:rPr sz="2300" b="1" dirty="0">
                <a:solidFill>
                  <a:srgbClr val="B3B3B3"/>
                </a:solidFill>
                <a:latin typeface="Arial"/>
                <a:cs typeface="Arial"/>
              </a:rPr>
              <a:t>data.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  <a:buFont typeface="Arial"/>
              <a:buChar char="•"/>
              <a:tabLst>
                <a:tab pos="355600" algn="l"/>
                <a:tab pos="356235" algn="l"/>
                <a:tab pos="2411095" algn="l"/>
              </a:tabLst>
            </a:pPr>
            <a:r>
              <a:rPr sz="2300" b="1" spc="-5" dirty="0">
                <a:solidFill>
                  <a:srgbClr val="B3B3B3"/>
                </a:solidFill>
                <a:latin typeface="Arial"/>
                <a:cs typeface="Arial"/>
              </a:rPr>
              <a:t>Classification	</a:t>
            </a:r>
            <a:r>
              <a:rPr sz="2300" b="1" dirty="0">
                <a:solidFill>
                  <a:srgbClr val="B3B3B3"/>
                </a:solidFill>
                <a:latin typeface="Arial"/>
                <a:cs typeface="Arial"/>
              </a:rPr>
              <a:t>(target values are discrete</a:t>
            </a:r>
            <a:r>
              <a:rPr sz="2300" b="1" spc="-160" dirty="0">
                <a:solidFill>
                  <a:srgbClr val="B3B3B3"/>
                </a:solidFill>
                <a:latin typeface="Arial"/>
                <a:cs typeface="Arial"/>
              </a:rPr>
              <a:t> </a:t>
            </a:r>
            <a:r>
              <a:rPr sz="2300" b="1" spc="-5" dirty="0">
                <a:solidFill>
                  <a:srgbClr val="B3B3B3"/>
                </a:solidFill>
                <a:latin typeface="Arial"/>
                <a:cs typeface="Arial"/>
              </a:rPr>
              <a:t>classes)</a:t>
            </a:r>
            <a:endParaRPr sz="2300">
              <a:latin typeface="Arial"/>
              <a:cs typeface="Arial"/>
            </a:endParaRPr>
          </a:p>
          <a:p>
            <a:pPr marL="12700" marR="879475">
              <a:lnSpc>
                <a:spcPct val="110000"/>
              </a:lnSpc>
              <a:spcBef>
                <a:spcPts val="2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300" b="1" spc="-5" dirty="0">
                <a:solidFill>
                  <a:srgbClr val="B3B3B3"/>
                </a:solidFill>
                <a:latin typeface="Arial"/>
                <a:cs typeface="Arial"/>
              </a:rPr>
              <a:t>Regression </a:t>
            </a:r>
            <a:r>
              <a:rPr sz="2300" b="1" dirty="0">
                <a:solidFill>
                  <a:srgbClr val="B3B3B3"/>
                </a:solidFill>
                <a:latin typeface="Arial"/>
                <a:cs typeface="Arial"/>
              </a:rPr>
              <a:t>(target values are </a:t>
            </a:r>
            <a:r>
              <a:rPr sz="2300" b="1" spc="-5" dirty="0">
                <a:solidFill>
                  <a:srgbClr val="B3B3B3"/>
                </a:solidFill>
                <a:latin typeface="Arial"/>
                <a:cs typeface="Arial"/>
              </a:rPr>
              <a:t>continuous</a:t>
            </a:r>
            <a:r>
              <a:rPr sz="2300" b="1" spc="-155" dirty="0">
                <a:solidFill>
                  <a:srgbClr val="B3B3B3"/>
                </a:solidFill>
                <a:latin typeface="Arial"/>
                <a:cs typeface="Arial"/>
              </a:rPr>
              <a:t> </a:t>
            </a:r>
            <a:r>
              <a:rPr sz="2300" b="1" spc="-5" dirty="0">
                <a:solidFill>
                  <a:srgbClr val="B3B3B3"/>
                </a:solidFill>
                <a:latin typeface="Arial"/>
                <a:cs typeface="Arial"/>
              </a:rPr>
              <a:t>values) </a:t>
            </a:r>
            <a:r>
              <a:rPr sz="2300" b="1" u="heavy" spc="-5" dirty="0">
                <a:solidFill>
                  <a:srgbClr val="002546"/>
                </a:solidFill>
                <a:uFill>
                  <a:solidFill>
                    <a:srgbClr val="002546"/>
                  </a:solidFill>
                </a:uFill>
                <a:latin typeface="Arial"/>
                <a:cs typeface="Arial"/>
              </a:rPr>
              <a:t> Unsupervised</a:t>
            </a:r>
            <a:r>
              <a:rPr sz="2300" b="1" spc="-5" dirty="0">
                <a:solidFill>
                  <a:srgbClr val="002546"/>
                </a:solidFill>
                <a:latin typeface="Arial"/>
                <a:cs typeface="Arial"/>
              </a:rPr>
              <a:t> </a:t>
            </a:r>
            <a:r>
              <a:rPr sz="2300" b="1" dirty="0">
                <a:solidFill>
                  <a:srgbClr val="002546"/>
                </a:solidFill>
                <a:latin typeface="Arial"/>
                <a:cs typeface="Arial"/>
              </a:rPr>
              <a:t>machine </a:t>
            </a:r>
            <a:r>
              <a:rPr sz="2300" b="1" spc="-5" dirty="0">
                <a:solidFill>
                  <a:srgbClr val="002546"/>
                </a:solidFill>
                <a:latin typeface="Arial"/>
                <a:cs typeface="Arial"/>
              </a:rPr>
              <a:t>learning: Find structure in  </a:t>
            </a:r>
            <a:r>
              <a:rPr sz="2300" b="1" i="1" spc="-5" dirty="0">
                <a:solidFill>
                  <a:srgbClr val="002546"/>
                </a:solidFill>
                <a:latin typeface="Arial"/>
                <a:cs typeface="Arial"/>
              </a:rPr>
              <a:t>unlabeled</a:t>
            </a:r>
            <a:r>
              <a:rPr sz="2300" b="1" i="1" spc="-50" dirty="0">
                <a:solidFill>
                  <a:srgbClr val="002546"/>
                </a:solidFill>
                <a:latin typeface="Arial"/>
                <a:cs typeface="Arial"/>
              </a:rPr>
              <a:t> </a:t>
            </a:r>
            <a:r>
              <a:rPr sz="2300" b="1" i="1" dirty="0">
                <a:solidFill>
                  <a:srgbClr val="002546"/>
                </a:solidFill>
                <a:latin typeface="Arial"/>
                <a:cs typeface="Arial"/>
              </a:rPr>
              <a:t>data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300" b="1" spc="-5" dirty="0">
                <a:solidFill>
                  <a:srgbClr val="002546"/>
                </a:solidFill>
                <a:latin typeface="Arial"/>
                <a:cs typeface="Arial"/>
              </a:rPr>
              <a:t>Find groups of similar instances in </a:t>
            </a:r>
            <a:r>
              <a:rPr sz="2300" b="1" dirty="0">
                <a:solidFill>
                  <a:srgbClr val="002546"/>
                </a:solidFill>
                <a:latin typeface="Arial"/>
                <a:cs typeface="Arial"/>
              </a:rPr>
              <a:t>the data</a:t>
            </a:r>
            <a:r>
              <a:rPr sz="2300" b="1" spc="-75" dirty="0">
                <a:solidFill>
                  <a:srgbClr val="002546"/>
                </a:solidFill>
                <a:latin typeface="Arial"/>
                <a:cs typeface="Arial"/>
              </a:rPr>
              <a:t> </a:t>
            </a:r>
            <a:r>
              <a:rPr sz="2300" b="1" spc="-5" dirty="0">
                <a:solidFill>
                  <a:srgbClr val="002546"/>
                </a:solidFill>
                <a:latin typeface="Arial"/>
                <a:cs typeface="Arial"/>
              </a:rPr>
              <a:t>(clustering)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300" b="1" spc="-5" dirty="0">
                <a:solidFill>
                  <a:srgbClr val="002546"/>
                </a:solidFill>
                <a:latin typeface="Arial"/>
                <a:cs typeface="Arial"/>
              </a:rPr>
              <a:t>Finding unusual </a:t>
            </a:r>
            <a:r>
              <a:rPr sz="2300" b="1" dirty="0">
                <a:solidFill>
                  <a:srgbClr val="002546"/>
                </a:solidFill>
                <a:latin typeface="Arial"/>
                <a:cs typeface="Arial"/>
              </a:rPr>
              <a:t>patterns </a:t>
            </a:r>
            <a:r>
              <a:rPr sz="2300" b="1" spc="-5" dirty="0">
                <a:solidFill>
                  <a:srgbClr val="002546"/>
                </a:solidFill>
                <a:latin typeface="Arial"/>
                <a:cs typeface="Arial"/>
              </a:rPr>
              <a:t>(outlier</a:t>
            </a:r>
            <a:r>
              <a:rPr sz="2300" b="1" spc="-130" dirty="0">
                <a:solidFill>
                  <a:srgbClr val="002546"/>
                </a:solidFill>
                <a:latin typeface="Arial"/>
                <a:cs typeface="Arial"/>
              </a:rPr>
              <a:t> </a:t>
            </a:r>
            <a:r>
              <a:rPr sz="2300" b="1" spc="-5" dirty="0">
                <a:solidFill>
                  <a:srgbClr val="002546"/>
                </a:solidFill>
                <a:latin typeface="Arial"/>
                <a:cs typeface="Arial"/>
              </a:rPr>
              <a:t>detection)</a:t>
            </a:r>
            <a:endParaRPr sz="2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AAAF8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10028</TotalTime>
  <Words>3697</Words>
  <Application>Microsoft Macintosh PowerPoint</Application>
  <PresentationFormat>Personalizado</PresentationFormat>
  <Paragraphs>470</Paragraphs>
  <Slides>73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73</vt:i4>
      </vt:variant>
    </vt:vector>
  </HeadingPairs>
  <TitlesOfParts>
    <vt:vector size="80" baseType="lpstr">
      <vt:lpstr>Arial</vt:lpstr>
      <vt:lpstr>Calibri</vt:lpstr>
      <vt:lpstr>Courier New</vt:lpstr>
      <vt:lpstr>DejaVu Sans</vt:lpstr>
      <vt:lpstr>Georgia</vt:lpstr>
      <vt:lpstr>Times New Roman</vt:lpstr>
      <vt:lpstr>1_Office Theme</vt:lpstr>
      <vt:lpstr>Presentación de PowerPoint</vt:lpstr>
      <vt:lpstr>Experto en Big Data  Machine Learning with Python    Daniel Chimeno Big Data Developer</vt:lpstr>
      <vt:lpstr>What is Machine Learning (ML)?</vt:lpstr>
      <vt:lpstr>Machine Learning models learn from experience</vt:lpstr>
      <vt:lpstr>Machine Learning brings together  statistics, computer science, and more..</vt:lpstr>
      <vt:lpstr>Applied Machine Learning</vt:lpstr>
      <vt:lpstr>Key types of Machine Learning problems</vt:lpstr>
      <vt:lpstr>Supervised Learning (classification example)</vt:lpstr>
      <vt:lpstr>Key types of Machine Learning problems</vt:lpstr>
      <vt:lpstr>Unsupervised learning: finding useful structure or  knowledge in data when no labels are available</vt:lpstr>
      <vt:lpstr>Machine Learning methodology</vt:lpstr>
      <vt:lpstr>Represent / Train / Evaluate / Refine Cycle</vt:lpstr>
      <vt:lpstr>Representing a piece of fruit as an array of features</vt:lpstr>
      <vt:lpstr>Python Tools for Machine Learning </vt:lpstr>
      <vt:lpstr>scikit-learn: Python Machine Learning Library</vt:lpstr>
      <vt:lpstr>SciPy Library: Scientific Computing Tools</vt:lpstr>
      <vt:lpstr>NumPy: Scientific Computing Library</vt:lpstr>
      <vt:lpstr>Pandas: Data Manipulation and Analisys</vt:lpstr>
      <vt:lpstr>matplotlib and other plotting libraries</vt:lpstr>
      <vt:lpstr>Scikit-learn: Datasets</vt:lpstr>
      <vt:lpstr>Scikit-learn: Datasets</vt:lpstr>
      <vt:lpstr>Scikit-learn: Datasets</vt:lpstr>
      <vt:lpstr>Presentación de PowerPoint</vt:lpstr>
      <vt:lpstr>Presentación de PowerPoint</vt:lpstr>
      <vt:lpstr>The Fruit Dataset</vt:lpstr>
      <vt:lpstr>Presentación de PowerPoint</vt:lpstr>
      <vt:lpstr>The input data as a table</vt:lpstr>
      <vt:lpstr>Some reasons why looking at the data initially is important</vt:lpstr>
      <vt:lpstr>Creating Training and Testing Sets</vt:lpstr>
      <vt:lpstr>Presentación de PowerPoint</vt:lpstr>
      <vt:lpstr>A pairwise feature scatterplot visualizes the data using all possible pairs of features,  with one scatterplot per feature pair, and histograms for each feature along the diagonal</vt:lpstr>
      <vt:lpstr>A three-dimensional feature scatterplot</vt:lpstr>
      <vt:lpstr>The k-Nearest Neighbor (k-NN) Classifier  Algorithm</vt:lpstr>
      <vt:lpstr>Presentación de PowerPoint</vt:lpstr>
      <vt:lpstr>A nearest neighbor algorithm  needs four things specified</vt:lpstr>
      <vt:lpstr>A nearest neighbor algorithm  needs four things specified</vt:lpstr>
      <vt:lpstr>Presentación de PowerPoint</vt:lpstr>
      <vt:lpstr>Presentación de PowerPoint</vt:lpstr>
      <vt:lpstr>K-nearest neighbors (k=10) for fruit dataset</vt:lpstr>
      <vt:lpstr>Presentación de PowerPoint</vt:lpstr>
      <vt:lpstr>Generalization, Overfitting, and Underfitting</vt:lpstr>
      <vt:lpstr>Overfitting in regression</vt:lpstr>
      <vt:lpstr>Overfitting in classification</vt:lpstr>
      <vt:lpstr>The R2 ("r-squared") Regression Score</vt:lpstr>
      <vt:lpstr>The relationship between model complexity and training/test  performance</vt:lpstr>
      <vt:lpstr>Presentación de PowerPoint</vt:lpstr>
      <vt:lpstr>Sklearn: Regresión</vt:lpstr>
      <vt:lpstr>Sklearn: Separar conjuntos de entrenamiento y test</vt:lpstr>
      <vt:lpstr>Linear Models</vt:lpstr>
      <vt:lpstr>Least-Squares Linear Regression  ("Ordinary least-squares")</vt:lpstr>
      <vt:lpstr>Least-Squares Linear Regression in Scikit-Learn</vt:lpstr>
      <vt:lpstr>Sklearn: Regresión</vt:lpstr>
      <vt:lpstr>Sklearn: Regresión</vt:lpstr>
      <vt:lpstr>Sklearn: Regresión</vt:lpstr>
      <vt:lpstr>Sklearn: Regresión</vt:lpstr>
      <vt:lpstr>Ridge Regression</vt:lpstr>
      <vt:lpstr>Ejercicio </vt:lpstr>
      <vt:lpstr>Presentación de PowerPoint</vt:lpstr>
      <vt:lpstr>Decision Tree Example</vt:lpstr>
      <vt:lpstr>Decision Tree Example</vt:lpstr>
      <vt:lpstr>The Iris Dataset</vt:lpstr>
      <vt:lpstr>Decision Tree Splits</vt:lpstr>
      <vt:lpstr>Informativeness of Splits</vt:lpstr>
      <vt:lpstr>Visualizing Decision Trees</vt:lpstr>
      <vt:lpstr>Decision Trees: Pros and Cons</vt:lpstr>
      <vt:lpstr>Presentación de PowerPoint</vt:lpstr>
      <vt:lpstr>Sklearn: Clasificación</vt:lpstr>
      <vt:lpstr>Sklearn: Clasificación</vt:lpstr>
      <vt:lpstr>Sklearn: Clasificación</vt:lpstr>
      <vt:lpstr>Sklearn: Clasificación</vt:lpstr>
      <vt:lpstr>Sklearn: Clasificación</vt:lpstr>
      <vt:lpstr>Sklearn: Clasificación</vt:lpstr>
      <vt:lpstr>Sklearn: Ejercicio Final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 Thompson</dc:creator>
  <cp:lastModifiedBy>DANIEL CHIMENO SANTIAGO</cp:lastModifiedBy>
  <cp:revision>65</cp:revision>
  <dcterms:created xsi:type="dcterms:W3CDTF">2018-03-01T07:21:36Z</dcterms:created>
  <dcterms:modified xsi:type="dcterms:W3CDTF">2021-03-05T12:11:29Z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2017-06-05T00:00:00Z</vt:filetime>
  </property>
  <property fmtid="{D5CDD505-2E9C-101B-9397-08002B2CF9AE}" pid="3" name="Creator">
    <vt:lpwstr>Acrobat PDFMaker 11 for PowerPoint</vt:lpwstr>
  </property>
  <property fmtid="{D5CDD505-2E9C-101B-9397-08002B2CF9AE}" pid="4" name="LastSaved">
    <vt:filetime>2018-03-01T00:00:00Z</vt:filetime>
  </property>
</Properties>
</file>